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56" r:id="rId2"/>
    <p:sldId id="257" r:id="rId3"/>
    <p:sldId id="288" r:id="rId4"/>
    <p:sldId id="274" r:id="rId5"/>
    <p:sldId id="259" r:id="rId6"/>
    <p:sldId id="260" r:id="rId7"/>
    <p:sldId id="261" r:id="rId8"/>
    <p:sldId id="262" r:id="rId9"/>
    <p:sldId id="275" r:id="rId10"/>
    <p:sldId id="263" r:id="rId11"/>
    <p:sldId id="264" r:id="rId12"/>
    <p:sldId id="265" r:id="rId13"/>
    <p:sldId id="266" r:id="rId14"/>
    <p:sldId id="267" r:id="rId15"/>
    <p:sldId id="279" r:id="rId16"/>
    <p:sldId id="268" r:id="rId17"/>
    <p:sldId id="280" r:id="rId18"/>
    <p:sldId id="281" r:id="rId19"/>
    <p:sldId id="269" r:id="rId20"/>
    <p:sldId id="270" r:id="rId21"/>
    <p:sldId id="282" r:id="rId22"/>
    <p:sldId id="271" r:id="rId23"/>
    <p:sldId id="283" r:id="rId24"/>
    <p:sldId id="284" r:id="rId25"/>
    <p:sldId id="277" r:id="rId26"/>
    <p:sldId id="278" r:id="rId27"/>
    <p:sldId id="285" r:id="rId28"/>
    <p:sldId id="286" r:id="rId29"/>
    <p:sldId id="287" r:id="rId30"/>
    <p:sldId id="276" r:id="rId31"/>
    <p:sldId id="289" r:id="rId3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9DCED-EF5F-4728-91D2-7A09127F3C57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2BBD7-4B41-44F3-9A50-94B75C1E375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81809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(na rys. 11.1 mamy tylko jedno oczko)</a:t>
            </a:r>
          </a:p>
          <a:p>
            <a:r>
              <a:rPr lang="pl-PL" dirty="0" smtClean="0"/>
              <a:t>(na rys. 11.1 są 3 węzły)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2BBD7-4B41-44F3-9A50-94B75C1E3755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6117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D460210-2A9F-4996-86A7-B369EE593D69}" type="datetimeFigureOut">
              <a:rPr lang="pl-PL" smtClean="0"/>
              <a:pPr/>
              <a:t>2013-06-09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F2E328F-E7A5-4492-A794-D1C59938B31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Zastosowania równań różniczkowych w teorii obwodów elektrycznych</a:t>
            </a:r>
            <a:endParaRPr lang="pl-P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Emilia Kostro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34547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Analiza modeli liniowych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r>
              <a:rPr lang="pl-PL" dirty="0" smtClean="0"/>
              <a:t>Teoria obwodów elektrycznych jest źródłem wielu interesujących równań różniczkowych. Przykłady pojawiających się w tej teorii równań poprzedzimy przypomnieniem podstawowych praw rządzących przepływem prądu elektrycznego.</a:t>
            </a:r>
          </a:p>
          <a:p>
            <a:endParaRPr lang="pl-PL" dirty="0" smtClean="0"/>
          </a:p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xmlns="" val="22707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pl-PL" dirty="0" smtClean="0"/>
                  <a:t>Niech będzie dany prosty obwód elektryczny, zawierający:</a:t>
                </a:r>
              </a:p>
              <a:p>
                <a:r>
                  <a:rPr lang="pl-PL" dirty="0" smtClean="0"/>
                  <a:t>oporność </a:t>
                </a:r>
                <a:r>
                  <a:rPr lang="pl-PL" dirty="0"/>
                  <a:t>R, </a:t>
                </a:r>
                <a:endParaRPr lang="pl-PL" dirty="0" smtClean="0"/>
              </a:p>
              <a:p>
                <a:r>
                  <a:rPr lang="pl-PL" dirty="0" smtClean="0"/>
                  <a:t>indukcyjność L, </a:t>
                </a:r>
              </a:p>
              <a:p>
                <a:r>
                  <a:rPr lang="pl-PL" dirty="0" smtClean="0"/>
                  <a:t>pojemność C.</a:t>
                </a:r>
              </a:p>
              <a:p>
                <a:pPr marL="0" indent="0">
                  <a:buNone/>
                </a:pPr>
                <a:r>
                  <a:rPr lang="pl-PL" b="1" dirty="0" smtClean="0"/>
                  <a:t>	</a:t>
                </a:r>
              </a:p>
              <a:p>
                <a:pPr marL="0" indent="0">
                  <a:buNone/>
                </a:pPr>
                <a:r>
                  <a:rPr lang="pl-PL" dirty="0" smtClean="0"/>
                  <a:t>Przepływem </a:t>
                </a:r>
                <a:r>
                  <a:rPr lang="pl-PL" dirty="0"/>
                  <a:t>prądu w takim obwodzie rządzą </a:t>
                </a:r>
                <a:r>
                  <a:rPr lang="pl-PL" b="1" i="1" dirty="0"/>
                  <a:t>prawa Kirchhoffa</a:t>
                </a:r>
                <a:r>
                  <a:rPr lang="pl-PL" dirty="0"/>
                  <a:t>. </a:t>
                </a:r>
                <a:r>
                  <a:rPr lang="pl-PL" dirty="0"/>
                  <a:t>Aby sformułować te prawa, wprowadzimy oznaczenia: </a:t>
                </a:r>
                <a:endParaRPr lang="pl-P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𝑚𝑛</m:t>
                        </m:r>
                      </m:sub>
                    </m:sSub>
                  </m:oMath>
                </a14:m>
                <a:r>
                  <a:rPr lang="pl-PL" dirty="0"/>
                  <a:t> - różnica potencjałów między węzłami m i n. </a:t>
                </a:r>
                <a:endParaRPr lang="pl-P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𝑚𝑛</m:t>
                        </m:r>
                      </m:sub>
                    </m:sSub>
                  </m:oMath>
                </a14:m>
                <a:r>
                  <a:rPr lang="pl-PL" dirty="0"/>
                  <a:t> - natężenie prądu płynącego między tymi węzłami. </a:t>
                </a:r>
                <a:endParaRPr lang="pl-PL" dirty="0" smtClean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 smtClean="0"/>
                  <a:t>Prawa </a:t>
                </a:r>
                <a:r>
                  <a:rPr lang="pl-PL" dirty="0"/>
                  <a:t>Kirchhoffa formułuje się dla oczek sieci </a:t>
                </a:r>
                <a:r>
                  <a:rPr lang="pl-PL" dirty="0" smtClean="0"/>
                  <a:t>i </a:t>
                </a:r>
                <a:r>
                  <a:rPr lang="pl-PL" dirty="0"/>
                  <a:t>dla węzłów </a:t>
                </a:r>
                <a:r>
                  <a:rPr lang="pl-PL" dirty="0" smtClean="0"/>
                  <a:t>sieci. </a:t>
                </a:r>
                <a:r>
                  <a:rPr lang="pl-PL" b="1" dirty="0"/>
                  <a:t>Prawo dla oczek</a:t>
                </a:r>
                <a:r>
                  <a:rPr lang="pl-PL" dirty="0"/>
                  <a:t> powiada, że </a:t>
                </a:r>
                <a:r>
                  <a:rPr lang="pl-PL" b="1" dirty="0"/>
                  <a:t>suma różnic potencjałów w oczku równa się zero</a:t>
                </a:r>
                <a:r>
                  <a:rPr lang="pl-PL" dirty="0"/>
                  <a:t>.</a:t>
                </a:r>
                <a:endParaRPr lang="pl-PL" dirty="0"/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889" t="-2156" r="-140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667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Prosty obwód elektryczny</a:t>
            </a:r>
            <a:endParaRPr lang="pl-PL" sz="36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60848"/>
            <a:ext cx="3613065" cy="3990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165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Dla obwodu z rys. 11.1 oznacza to, że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pl-PL" b="0" i="0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23</m:t>
                          </m:r>
                        </m:sub>
                      </m:sSub>
                      <m:r>
                        <a:rPr lang="pl-PL" b="0" i="0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31</m:t>
                          </m:r>
                        </m:sub>
                      </m:sSub>
                      <m:r>
                        <a:rPr lang="pl-PL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pl-PL" b="0" dirty="0" smtClean="0"/>
              </a:p>
              <a:p>
                <a:pPr marL="0" indent="0">
                  <a:buNone/>
                </a:pPr>
                <a:endParaRPr lang="pl-PL" b="0" dirty="0" smtClean="0"/>
              </a:p>
              <a:p>
                <a:r>
                  <a:rPr lang="pl-PL" b="1" dirty="0" smtClean="0"/>
                  <a:t>Prawo dla węzłów </a:t>
                </a:r>
                <a:r>
                  <a:rPr lang="pl-PL" dirty="0" smtClean="0"/>
                  <a:t>mówi, że </a:t>
                </a:r>
                <a:r>
                  <a:rPr lang="pl-PL" b="1" dirty="0" smtClean="0"/>
                  <a:t>suma prądów wpływających do węzła jest równa sumie prądów wypływających.</a:t>
                </a:r>
                <a:r>
                  <a:rPr lang="pl-PL" dirty="0" smtClean="0"/>
                  <a:t> W rozważanym obwodzie mamy więc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pl-PL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23</m:t>
                          </m:r>
                        </m:sub>
                      </m:sSub>
                      <m:r>
                        <a:rPr lang="pl-PL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pl-PL" dirty="0" smtClean="0"/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578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Te podstawowe prawa musimy uzupełnić równaniami, które wiążą przepływ prądu przez oporność, indukcyjność i pojemność z odpowiednimi różnicami potencjałów:</a:t>
                </a:r>
              </a:p>
              <a:p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𝐿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𝑑𝐽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pl-PL" b="0" i="1" smtClean="0">
                        <a:latin typeface="Cambria Math"/>
                      </a:rPr>
                      <m:t>=</m:t>
                    </m:r>
                    <m:r>
                      <a:rPr lang="pl-PL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pl-PL" dirty="0" smtClean="0"/>
                  <a:t> 		(</a:t>
                </a:r>
                <a:r>
                  <a:rPr lang="pl-PL" b="1" dirty="0" smtClean="0"/>
                  <a:t>prawo Faradaya</a:t>
                </a:r>
                <a:r>
                  <a:rPr lang="pl-PL" dirty="0" smtClean="0"/>
                  <a:t>),</a:t>
                </a:r>
              </a:p>
              <a:p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𝐶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pl-PL" b="0" i="1" smtClean="0">
                        <a:latin typeface="Cambria Math"/>
                      </a:rPr>
                      <m:t>=</m:t>
                    </m:r>
                    <m:r>
                      <a:rPr lang="pl-PL" b="0" i="1" smtClean="0">
                        <a:latin typeface="Cambria Math"/>
                      </a:rPr>
                      <m:t>𝐽</m:t>
                    </m:r>
                    <m:r>
                      <a:rPr lang="pl-PL" b="0" i="1" smtClean="0">
                        <a:latin typeface="Cambria Math"/>
                      </a:rPr>
                      <m:t>,</m:t>
                    </m:r>
                  </m:oMath>
                </a14:m>
                <a:endParaRPr lang="pl-PL" b="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=</m:t>
                    </m:r>
                    <m:r>
                      <a:rPr lang="pl-PL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pl-PL" dirty="0" smtClean="0"/>
                  <a:t> 		(</a:t>
                </a:r>
                <a:r>
                  <a:rPr lang="pl-PL" b="1" dirty="0" smtClean="0"/>
                  <a:t>prawo Ohma</a:t>
                </a:r>
                <a:r>
                  <a:rPr lang="pl-PL" dirty="0" smtClean="0"/>
                  <a:t>).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1752" r="-259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3208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pl-PL" dirty="0" smtClean="0"/>
                  <a:t>Wstawiając powyższe zależności do równania Kirchhoffa dla oczka siatki i korzystając z faktu, że wszystkie prądy są równe, otrzymujemy równanie obwodu elektrycznego</a:t>
                </a:r>
              </a:p>
              <a:p>
                <a:pPr marL="0" indent="0">
                  <a:buNone/>
                </a:pPr>
                <a:r>
                  <a:rPr lang="pl-PL" dirty="0" smtClean="0"/>
                  <a:t>		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pl-PL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𝑅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𝐿</m:t>
                        </m:r>
                      </m:den>
                    </m:f>
                    <m:acc>
                      <m:accPr>
                        <m:chr m:val="̇"/>
                        <m:ctrlPr>
                          <a:rPr lang="pl-PL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𝐿𝐶</m:t>
                        </m:r>
                      </m:den>
                    </m:f>
                    <m:r>
                      <a:rPr lang="pl-PL" b="0" i="1" smtClean="0">
                        <a:latin typeface="Cambria Math"/>
                      </a:rPr>
                      <m:t>𝑣</m:t>
                    </m:r>
                    <m:r>
                      <a:rPr lang="pl-PL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pl-PL" dirty="0" smtClean="0"/>
                  <a:t> 		(11.1)</a:t>
                </a:r>
              </a:p>
              <a:p>
                <a:r>
                  <a:rPr lang="pl-PL" dirty="0" smtClean="0"/>
                  <a:t>Po wprowadzeniu oznaczeń: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𝑅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pl-PL" b="0" i="1" smtClean="0">
                        <a:latin typeface="Cambria Math"/>
                      </a:rPr>
                      <m:t>=2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pl-PL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𝐿𝐶</m:t>
                        </m:r>
                      </m:den>
                    </m:f>
                    <m:r>
                      <a:rPr lang="pl-PL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l-PL" dirty="0" smtClean="0"/>
                  <a:t> otrzymujemy równanie nazywane równaniem oscylatora harmonicznego </a:t>
                </a:r>
              </a:p>
              <a:p>
                <a:pPr marL="0" indent="0">
                  <a:buNone/>
                </a:pPr>
                <a:r>
                  <a:rPr lang="pl-PL" dirty="0" smtClean="0"/>
                  <a:t>		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pl-PL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+2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  <m:acc>
                      <m:accPr>
                        <m:chr m:val="̇"/>
                        <m:ctrlPr>
                          <a:rPr lang="pl-PL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 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pl-PL" b="0" i="1" smtClean="0">
                        <a:latin typeface="Cambria Math"/>
                      </a:rPr>
                      <m:t>𝑣</m:t>
                    </m:r>
                    <m:r>
                      <a:rPr lang="pl-PL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pl-PL" dirty="0" smtClean="0"/>
                  <a:t>		(11.2)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481" t="-2695" r="-2519" b="-36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101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Gdyby zamiast prostego oczka sieci złożonego z 3 węzłów, rozważać oczko, w którym jest zewnętrzna siła elektromotorycza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𝐸</m:t>
                    </m:r>
                    <m:r>
                      <a:rPr lang="pl-PL" b="0" i="1" smtClean="0">
                        <a:latin typeface="Cambria Math"/>
                      </a:rPr>
                      <m:t>(</m:t>
                    </m:r>
                    <m:r>
                      <a:rPr lang="pl-PL" b="0" i="1" smtClean="0">
                        <a:latin typeface="Cambria Math"/>
                      </a:rPr>
                      <m:t>𝑡</m:t>
                    </m:r>
                    <m:r>
                      <a:rPr lang="pl-PL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l-PL" dirty="0" smtClean="0"/>
                  <a:t> (rys. 11.2), to równanie obwodu przyjęłoby postać.</a:t>
                </a:r>
              </a:p>
              <a:p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pl-PL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+2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  <m:acc>
                      <m:accPr>
                        <m:chr m:val="̇"/>
                        <m:ctrlPr>
                          <a:rPr lang="pl-PL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 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pl-PL" b="0" i="1" smtClean="0">
                        <a:latin typeface="Cambria Math"/>
                      </a:rPr>
                      <m:t>𝑣</m:t>
                    </m:r>
                    <m:r>
                      <a:rPr lang="pl-PL" b="0" i="1" smtClean="0">
                        <a:latin typeface="Cambria Math"/>
                      </a:rPr>
                      <m:t>= 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pl-PL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pl-P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l-PL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pl-PL" dirty="0" smtClean="0"/>
                  <a:t> 	(11.3)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1752" r="-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307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7467600" cy="1575048"/>
          </a:xfrm>
        </p:spPr>
        <p:txBody>
          <a:bodyPr>
            <a:noAutofit/>
          </a:bodyPr>
          <a:lstStyle/>
          <a:p>
            <a:r>
              <a:rPr lang="pl-PL" sz="3600" dirty="0" smtClean="0"/>
              <a:t>Oczko sieci złożone z 3 węzłów z zewnętrzną siłą elektromotoryczną</a:t>
            </a:r>
            <a:endParaRPr lang="pl-PL" sz="36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08920"/>
            <a:ext cx="3240360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101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Najpierw zajmiemy się badaniem obwodów elektrycznych w sytuacjach opisywanych równaniem (11.2), tj. kiedy E(t) = 0.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05661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Drgania swobodne</a:t>
            </a:r>
            <a:endParaRPr lang="pl-PL" dirty="0"/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blipFill rotWithShape="1">
            <a:blip r:embed="rId2" cstate="print"/>
            <a:stretch>
              <a:fillRect l="-1481" t="-1617" r="-2593"/>
            </a:stretch>
          </a:blipFill>
        </p:spPr>
        <p:txBody>
          <a:bodyPr/>
          <a:lstStyle/>
          <a:p>
            <a:r>
              <a:rPr lang="pl-PL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</p:txBody>
      </p:sp>
      <p:sp>
        <p:nvSpPr>
          <p:cNvPr id="6" name="Prostokąt 5"/>
          <p:cNvSpPr/>
          <p:nvPr/>
        </p:nvSpPr>
        <p:spPr>
          <a:xfrm>
            <a:off x="179512" y="4149080"/>
            <a:ext cx="6408712" cy="9361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Courier New" pitchFamily="49" charset="0"/>
              <a:buChar char="o"/>
            </a:pPr>
            <a:r>
              <a:rPr lang="pl-PL" sz="2400" dirty="0" smtClean="0">
                <a:solidFill>
                  <a:schemeClr val="tx1"/>
                </a:solidFill>
              </a:rPr>
              <a:t> Rozwiązanie ogólne tego równania jest dane wzorem:</a:t>
            </a: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355976" y="4653136"/>
            <a:ext cx="4104456" cy="7200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827584" y="5085184"/>
            <a:ext cx="43204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592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Przekształcimy to rozwiazanie do innej postaci, korzystając z nowych stałych dowolnych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=</m:t>
                    </m:r>
                    <m:r>
                      <a:rPr lang="pl-PL" b="0" i="1" smtClean="0">
                        <a:latin typeface="Cambria Math"/>
                      </a:rPr>
                      <m:t>𝐴</m:t>
                    </m:r>
                    <m:func>
                      <m:funcPr>
                        <m:ctrlPr>
                          <a:rPr lang="pl-PL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func>
                  </m:oMath>
                </a14:m>
                <a:r>
                  <a:rPr lang="pl-PL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dirty="0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pl-PL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l-PL" b="0" i="1" dirty="0" smtClean="0">
                        <a:latin typeface="Cambria Math"/>
                      </a:rPr>
                      <m:t>=</m:t>
                    </m:r>
                    <m:r>
                      <a:rPr lang="pl-PL" b="0" i="1" dirty="0" smtClean="0">
                        <a:latin typeface="Cambria Math"/>
                      </a:rPr>
                      <m:t>𝐴</m:t>
                    </m:r>
                    <m:func>
                      <m:funcPr>
                        <m:ctrlPr>
                          <a:rPr lang="pl-PL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dirty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pl-PL" b="0" i="1" dirty="0" smtClean="0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pl-PL" b="0" i="1" dirty="0" smtClean="0">
                            <a:latin typeface="Cambria Math"/>
                            <a:ea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pl-PL" dirty="0" smtClean="0"/>
              </a:p>
              <a:p>
                <a:r>
                  <a:rPr lang="pl-PL" dirty="0" smtClean="0"/>
                  <a:t>Wtedy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pl-P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l-PL" b="0" i="1" smtClean="0">
                        <a:latin typeface="Cambria Math"/>
                      </a:rPr>
                      <m:t>=</m:t>
                    </m:r>
                    <m:r>
                      <a:rPr lang="pl-PL" b="0" i="1" smtClean="0">
                        <a:latin typeface="Cambria Math"/>
                      </a:rPr>
                      <m:t>𝐴</m:t>
                    </m:r>
                    <m:func>
                      <m:funcPr>
                        <m:ctrlPr>
                          <a:rPr lang="pl-PL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func>
                    <m:sSub>
                      <m:sSubPr>
                        <m:ctrlPr>
                          <a:rPr lang="pl-PL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𝑡</m:t>
                    </m:r>
                    <m:r>
                      <a:rPr lang="pl-PL" b="0" i="1" smtClean="0">
                        <a:latin typeface="Cambria Math"/>
                      </a:rPr>
                      <m:t>+</m:t>
                    </m:r>
                    <m:r>
                      <a:rPr lang="pl-PL" b="0" i="1" smtClean="0">
                        <a:latin typeface="Cambria Math"/>
                      </a:rPr>
                      <m:t>𝐴</m:t>
                    </m:r>
                    <m:func>
                      <m:funcPr>
                        <m:ctrlPr>
                          <a:rPr lang="pl-PL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func>
                    <m:sSub>
                      <m:sSubPr>
                        <m:ctrlPr>
                          <a:rPr lang="pl-PL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pl-PL" b="0" dirty="0" smtClean="0"/>
                  <a:t>	(11.4)</a:t>
                </a:r>
              </a:p>
              <a:p>
                <a:r>
                  <a:rPr lang="pl-PL" dirty="0" smtClean="0"/>
                  <a:t>Wzór (11.4) opisuje swobodne drgania elektryczne o amplitudzie A z częstością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pl-PL" b="0" dirty="0" smtClean="0"/>
                  <a:t> i przesunięciem fazowym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pl-PL" b="0" dirty="0" smtClean="0"/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1752" r="-2444" b="-134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5749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Drgania tłumione</a:t>
            </a:r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pl-PL" dirty="0" smtClean="0"/>
                  <a:t>Obecnie zbadamy, jaki wpływ na własności obwodu elektrycznego ma jego oporność. Będziemy rozpatrywać pełne równanie (11.2). Okazuje się przy tym, że zachowanie się obwodu istotnie zależy od wielkości oporności.</a:t>
                </a:r>
              </a:p>
              <a:p>
                <a:r>
                  <a:rPr lang="pl-PL" dirty="0" smtClean="0"/>
                  <a:t>Rozpocznijmy od znalezienia pierwiastków równania charakterystycznego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l-PL" b="0" i="1" smtClean="0">
                          <a:latin typeface="Cambria Math"/>
                        </a:rPr>
                        <m:t>+2</m:t>
                      </m:r>
                      <m:r>
                        <a:rPr lang="pl-PL" b="0" i="1" smtClean="0">
                          <a:latin typeface="Cambria Math"/>
                        </a:rPr>
                        <m:t>𝑘</m:t>
                      </m:r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𝜆</m:t>
                      </m:r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+ </m:t>
                      </m:r>
                      <m:sSubSup>
                        <m:sSubSup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  <m:sup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bSup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=0.</m:t>
                      </m:r>
                    </m:oMath>
                  </m:oMathPara>
                </a14:m>
                <a:endParaRPr lang="pl-PL" dirty="0" smtClean="0"/>
              </a:p>
              <a:p>
                <a:endParaRPr lang="pl-PL" dirty="0" smtClean="0"/>
              </a:p>
              <a:p>
                <a:r>
                  <a:rPr lang="pl-PL" dirty="0" smtClean="0"/>
                  <a:t>Wyrażają </a:t>
                </a:r>
                <a:r>
                  <a:rPr lang="pl-PL" dirty="0" smtClean="0"/>
                  <a:t>się one wzorami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=−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  <m:r>
                      <a:rPr lang="pl-PL" b="0" i="1" smtClean="0">
                        <a:latin typeface="Cambria Math"/>
                      </a:rPr>
                      <m:t>+ 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latin typeface="Cambria Math"/>
                          </a:rPr>
                          <m:t> − </m:t>
                        </m:r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pl-PL" dirty="0" smtClean="0"/>
                  <a:t>,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=−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  <m:r>
                      <a:rPr lang="pl-PL" b="0" i="1" smtClean="0">
                        <a:latin typeface="Cambria Math"/>
                      </a:rPr>
                      <m:t> − 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latin typeface="Cambria Math"/>
                          </a:rPr>
                          <m:t> − </m:t>
                        </m:r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pl-PL" dirty="0" smtClean="0"/>
                  <a:t>. 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037" t="-2426" r="-140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5011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47500" lnSpcReduction="20000"/>
              </a:bodyPr>
              <a:lstStyle/>
              <a:p>
                <a:r>
                  <a:rPr lang="pl-PL" dirty="0" smtClean="0"/>
                  <a:t>Jak wiemy, charakter rozwiązania zależu od znaku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/>
                      </a:rPr>
                      <m:t> − 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l-PL" dirty="0" smtClean="0"/>
                  <a:t>.</a:t>
                </a:r>
              </a:p>
              <a:p>
                <a:pPr marL="0" indent="0">
                  <a:buNone/>
                </a:pPr>
                <a:r>
                  <a:rPr lang="pl-PL" dirty="0" smtClean="0"/>
                  <a:t>	</a:t>
                </a:r>
                <a:r>
                  <a:rPr lang="pl-PL" b="1" dirty="0" smtClean="0"/>
                  <a:t>a) Przypadek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l-PL" b="1" i="1" smtClean="0">
                            <a:latin typeface="Cambria Math"/>
                          </a:rPr>
                          <m:t>𝒌</m:t>
                        </m:r>
                      </m:e>
                      <m:sup>
                        <m:r>
                          <a:rPr lang="pl-PL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pl-PL" b="1" i="1" smtClean="0">
                        <a:latin typeface="Cambria Math"/>
                      </a:rPr>
                      <m:t> − </m:t>
                    </m:r>
                    <m:sSubSup>
                      <m:sSubSupPr>
                        <m:ctrlPr>
                          <a:rPr lang="pl-PL" b="1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1" i="1" smtClean="0"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pl-PL" b="1" i="1" smtClean="0">
                            <a:latin typeface="Cambria Math"/>
                          </a:rPr>
                          <m:t>𝟎</m:t>
                        </m:r>
                      </m:sub>
                      <m:sup>
                        <m:r>
                          <a:rPr lang="pl-PL" b="1" i="1" smtClean="0"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pl-PL" b="1" i="1" smtClean="0">
                        <a:latin typeface="Cambria Math"/>
                      </a:rPr>
                      <m:t>&gt;</m:t>
                    </m:r>
                    <m:r>
                      <a:rPr lang="pl-PL" b="1" i="1" smtClean="0">
                        <a:latin typeface="Cambria Math"/>
                      </a:rPr>
                      <m:t>𝟎</m:t>
                    </m:r>
                    <m:r>
                      <a:rPr lang="pl-PL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pl-PL" b="1" dirty="0" smtClean="0"/>
                  <a:t> </a:t>
                </a:r>
                <a:r>
                  <a:rPr lang="pl-PL" dirty="0" smtClean="0"/>
                  <a:t>Oba pierwiastki są wtedy rzeczywiste i ujemne. Rozwiązanie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pl-PL" b="0" i="1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jest </a:t>
                </a:r>
                <a:r>
                  <a:rPr lang="pl-PL" dirty="0" smtClean="0"/>
                  <a:t>zbieżne monotonicznie do zera.</a:t>
                </a:r>
              </a:p>
              <a:p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	</a:t>
                </a:r>
                <a:r>
                  <a:rPr lang="pl-PL" b="1" dirty="0" smtClean="0"/>
                  <a:t>b</a:t>
                </a:r>
                <a:r>
                  <a:rPr lang="pl-PL" b="1" dirty="0"/>
                  <a:t>) Przypadek k</a:t>
                </a:r>
                <a:r>
                  <a:rPr lang="pl-PL" b="1" baseline="30000" dirty="0"/>
                  <a:t>2 </a:t>
                </a:r>
                <a:r>
                  <a:rPr lang="pl-PL" b="1" dirty="0"/>
                  <a:t>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1" i="1">
                            <a:latin typeface="Cambria Math"/>
                          </a:rPr>
                          <m:t>𝝎</m:t>
                        </m:r>
                      </m:e>
                      <m:sub>
                        <m:r>
                          <a:rPr lang="pl-PL" b="1" i="1">
                            <a:latin typeface="Cambria Math"/>
                          </a:rPr>
                          <m:t>𝟎</m:t>
                        </m:r>
                      </m:sub>
                      <m:sup>
                        <m:r>
                          <a:rPr lang="pl-PL" b="1" i="1">
                            <a:latin typeface="Cambria Math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pl-PL" b="1" dirty="0"/>
                  <a:t>= 0. </a:t>
                </a:r>
                <a:r>
                  <a:rPr lang="pl-PL" dirty="0"/>
                  <a:t>Mamy wówczas podwójny pierwiastek rzeczywisty. Rozwiązanie ma postać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l-PL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l-PL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pl-PL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pl-PL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pl-PL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l-PL" i="1">
                              <a:latin typeface="Cambria Math"/>
                            </a:rPr>
                            <m:t>−</m:t>
                          </m:r>
                          <m:r>
                            <a:rPr lang="pl-PL" i="1">
                              <a:latin typeface="Cambria Math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Rozwiązanie to osiąga ekstremum w punkcie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𝑡</m:t>
                      </m:r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pl-PL" i="1">
                              <a:latin typeface="Cambria Math"/>
                            </a:rPr>
                            <m:t>− 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𝑘𝑐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𝑘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a następnie monotonicznie dąży do zera</a:t>
                </a:r>
                <a:r>
                  <a:rPr lang="pl-PL" dirty="0" smtClean="0"/>
                  <a:t>.</a:t>
                </a:r>
              </a:p>
              <a:p>
                <a:endParaRPr lang="pl-PL" dirty="0"/>
              </a:p>
              <a:p>
                <a:pPr marL="0" indent="0">
                  <a:buNone/>
                </a:pPr>
                <a:r>
                  <a:rPr lang="pl-PL" dirty="0" smtClean="0"/>
                  <a:t>	</a:t>
                </a:r>
                <a:r>
                  <a:rPr lang="pl-PL" b="1" dirty="0" smtClean="0"/>
                  <a:t>c</a:t>
                </a:r>
                <a:r>
                  <a:rPr lang="pl-PL" b="1" dirty="0"/>
                  <a:t>) Przypadek k</a:t>
                </a:r>
                <a:r>
                  <a:rPr lang="pl-PL" b="1" baseline="30000" dirty="0"/>
                  <a:t>2 </a:t>
                </a:r>
                <a:r>
                  <a:rPr lang="pl-PL" b="1" dirty="0"/>
                  <a:t>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1" i="1">
                            <a:latin typeface="Cambria Math"/>
                          </a:rPr>
                          <m:t>𝝎</m:t>
                        </m:r>
                      </m:e>
                      <m:sub>
                        <m:r>
                          <a:rPr lang="pl-PL" b="1" i="1">
                            <a:latin typeface="Cambria Math"/>
                          </a:rPr>
                          <m:t>𝟎</m:t>
                        </m:r>
                      </m:sub>
                      <m:sup>
                        <m:r>
                          <a:rPr lang="pl-PL" b="1" i="1"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pl-PL" b="1" i="1">
                        <a:latin typeface="Cambria Math"/>
                      </a:rPr>
                      <m:t>&lt;</m:t>
                    </m:r>
                    <m:r>
                      <a:rPr lang="pl-PL" b="1" i="1">
                        <a:latin typeface="Cambria Math"/>
                      </a:rPr>
                      <m:t>𝟎</m:t>
                    </m:r>
                  </m:oMath>
                </a14:m>
                <a:r>
                  <a:rPr lang="pl-PL" b="1" dirty="0"/>
                  <a:t>. </a:t>
                </a:r>
                <a:r>
                  <a:rPr lang="pl-PL" dirty="0"/>
                  <a:t>Pierwiastki wielomianu charakterystycznego są zespolone i rozwiązanie jest dane </a:t>
                </a:r>
                <a:r>
                  <a:rPr lang="pl-PL" dirty="0" smtClean="0"/>
                  <a:t>wzorem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𝑣</m:t>
                      </m:r>
                      <m:r>
                        <a:rPr lang="pl-PL" i="1">
                          <a:latin typeface="Cambria Math"/>
                        </a:rPr>
                        <m:t>(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  <m:r>
                        <a:rPr lang="pl-PL" i="1"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pl-PL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l-PL" i="1">
                              <a:latin typeface="Cambria Math"/>
                            </a:rPr>
                            <m:t>−</m:t>
                          </m:r>
                          <m:r>
                            <a:rPr lang="pl-PL" i="1">
                              <a:latin typeface="Cambria Math"/>
                            </a:rPr>
                            <m:t>𝑘𝑡</m:t>
                          </m:r>
                        </m:sup>
                      </m:sSup>
                      <m:r>
                        <a:rPr lang="pl-PL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𝑐𝑜𝑠</m:t>
                      </m:r>
                      <m:r>
                        <a:rPr lang="pl-PL" i="1">
                          <a:latin typeface="Cambria Math"/>
                        </a:rPr>
                        <m:t>𝜇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  <m:r>
                        <a:rPr lang="pl-PL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𝑠𝑖𝑛</m:t>
                      </m:r>
                      <m:r>
                        <a:rPr lang="pl-PL" i="1">
                          <a:latin typeface="Cambria Math"/>
                        </a:rPr>
                        <m:t>𝜇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  <m:r>
                        <a:rPr lang="pl-PL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Gdzie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 − </m:t>
                        </m:r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pl-PL" dirty="0" smtClean="0"/>
                  <a:t>.</a:t>
                </a: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endParaRPr lang="pl-PL" dirty="0" smtClean="0"/>
              </a:p>
              <a:p>
                <a:endParaRPr lang="pl-PL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222" t="-1078" r="-59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89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l-PL" dirty="0" smtClean="0"/>
                  <a:t>Podobnie jak w przypadku drgań swobodnych, wprowadzamy nowe stałe dowolne; możemy wtedy ostatnie równanie zapisać w formie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l-PL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i="1">
                          <a:latin typeface="Cambria Math"/>
                        </a:rPr>
                        <m:t>=</m:t>
                      </m:r>
                      <m:r>
                        <a:rPr lang="pl-PL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pl-PL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l-PL" i="1">
                              <a:latin typeface="Cambria Math"/>
                            </a:rPr>
                            <m:t>−</m:t>
                          </m:r>
                          <m:r>
                            <a:rPr lang="pl-PL" i="1">
                              <a:latin typeface="Cambria Math"/>
                            </a:rPr>
                            <m:t>𝑘𝑡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pl-PL">
                          <a:latin typeface="Cambria Math"/>
                        </a:rPr>
                        <m:t>cos</m:t>
                      </m:r>
                      <m:r>
                        <a:rPr lang="pl-PL">
                          <a:latin typeface="Cambria Math"/>
                        </a:rPr>
                        <m:t>⁡</m:t>
                      </m:r>
                      <m:r>
                        <a:rPr lang="pl-PL" i="1">
                          <a:latin typeface="Cambria Math"/>
                        </a:rPr>
                        <m:t>(</m:t>
                      </m:r>
                      <m:r>
                        <a:rPr lang="pl-PL" i="1">
                          <a:latin typeface="Cambria Math"/>
                        </a:rPr>
                        <m:t>𝜇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  <m:r>
                        <a:rPr lang="pl-PL" i="1">
                          <a:latin typeface="Cambria Math"/>
                        </a:rPr>
                        <m:t>−</m:t>
                      </m:r>
                      <m:r>
                        <a:rPr lang="pl-PL" i="1">
                          <a:latin typeface="Cambria Math"/>
                        </a:rPr>
                        <m:t>𝛿</m:t>
                      </m:r>
                      <m:r>
                        <a:rPr lang="pl-PL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l-PL" dirty="0" smtClean="0"/>
              </a:p>
              <a:p>
                <a:pPr marL="0" indent="0">
                  <a:buNone/>
                </a:pPr>
                <a:endParaRPr lang="pl-PL" dirty="0"/>
              </a:p>
              <a:p>
                <a:r>
                  <a:rPr lang="pl-PL" dirty="0"/>
                  <a:t>Otrzymujemy więc rozwiązanie, które opisuje drgania z częstotliwością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pl-PL" dirty="0" smtClean="0"/>
                  <a:t> i przesunięciem fazowym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pl-PL" dirty="0" smtClean="0"/>
                  <a:t>, </a:t>
                </a:r>
                <a:r>
                  <a:rPr lang="pl-PL" dirty="0"/>
                  <a:t>o monotonicznie malejącej amplitudzie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pl-PL" i="1">
                            <a:latin typeface="Cambria Math"/>
                          </a:rPr>
                        </m:ctrlPr>
                      </m:sSupPr>
                      <m:e>
                        <m:r>
                          <a:rPr lang="pl-PL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l-PL" i="1">
                            <a:latin typeface="Cambria Math"/>
                          </a:rPr>
                          <m:t>−</m:t>
                        </m:r>
                        <m:r>
                          <a:rPr lang="pl-PL" i="1">
                            <a:latin typeface="Cambria Math"/>
                          </a:rPr>
                          <m:t>𝑘𝑡</m:t>
                        </m:r>
                      </m:sup>
                    </m:sSup>
                  </m:oMath>
                </a14:m>
                <a:r>
                  <a:rPr lang="pl-PL" dirty="0" smtClean="0"/>
                  <a:t>(rys. 11.3).</a:t>
                </a:r>
                <a:endParaRPr lang="pl-PL" dirty="0"/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2830" r="-20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7447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832"/>
            <a:ext cx="6768751" cy="365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39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l-PL" dirty="0"/>
                  <a:t>Widzimy więc, ze jeśli w obwodzie jest odporność, to </a:t>
                </a:r>
                <a:r>
                  <a:rPr lang="pl-PL" dirty="0" smtClean="0"/>
                  <a:t>wnosi </a:t>
                </a:r>
                <a:r>
                  <a:rPr lang="pl-PL" dirty="0"/>
                  <a:t>ona tłumienie. Jeśli tłumienie to jest duże ( k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𝜔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/>
                  <a:t>), to napięcie w obwodzie maleje ( w zasadzie monotonicznie) do zera. Jeśli tłumienie jest małe ( k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𝜔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/>
                  <a:t>), to zanik napięcia w obwodzie odbywa się w formie drgań o amplitudzie malejącej wykładniczo. Warto sobie uświadomić, jak wyglądają portrety fazowe odpowiadające tym przypadkom.</a:t>
                </a:r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2830" r="-1556" b="-336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958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pl-PL" dirty="0" smtClean="0"/>
                  <a:t>Równanie (11.2) można zapisać w postaci układu dwóch równań pierwszego rzędu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pl-PL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pl-PL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pl-PL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pl-PL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pl-PL" i="1">
                        <a:latin typeface="Cambria Math"/>
                      </a:rPr>
                      <m:t>= −</m:t>
                    </m:r>
                    <m:sSubSup>
                      <m:sSubSupPr>
                        <m:ctrlPr>
                          <a:rPr lang="pl-PL" i="1">
                            <a:latin typeface="Cambria Math"/>
                          </a:rPr>
                        </m:ctrlPr>
                      </m:sSubSupPr>
                      <m:e>
                        <m:r>
                          <a:rPr lang="pl-PL" i="1">
                            <a:latin typeface="Cambria Math"/>
                          </a:rPr>
                          <m:t>𝜔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i="1">
                            <a:latin typeface="Cambria Math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l-PL" i="1">
                        <a:latin typeface="Cambria Math"/>
                      </a:rPr>
                      <m:t>−2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l-PL" dirty="0" smtClean="0"/>
                  <a:t>	(11.5)</a:t>
                </a:r>
              </a:p>
              <a:p>
                <a:pPr marL="0" indent="0" algn="ctr">
                  <a:buNone/>
                </a:pPr>
                <a:endParaRPr lang="pl-PL" dirty="0"/>
              </a:p>
              <a:p>
                <a:r>
                  <a:rPr lang="pl-PL" dirty="0"/>
                  <a:t>gdzie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l-PL" i="1">
                        <a:latin typeface="Cambria Math"/>
                      </a:rPr>
                      <m:t>=</m:t>
                    </m:r>
                    <m:r>
                      <a:rPr lang="pl-PL" i="1">
                        <a:latin typeface="Cambria Math"/>
                      </a:rPr>
                      <m:t>𝑣</m:t>
                    </m:r>
                    <m:r>
                      <a:rPr lang="pl-PL" i="1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l-PL" i="1">
                        <a:latin typeface="Cambria Math"/>
                      </a:rPr>
                      <m:t>=</m:t>
                    </m:r>
                    <m:acc>
                      <m:accPr>
                        <m:chr m:val="̇"/>
                        <m:ctrlPr>
                          <a:rPr lang="pl-PL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i="1">
                        <a:latin typeface="Cambria Math"/>
                      </a:rPr>
                      <m:t>= ȷ/</m:t>
                    </m:r>
                    <m:r>
                      <a:rPr lang="pl-PL" i="1">
                        <a:latin typeface="Cambria Math"/>
                      </a:rPr>
                      <m:t>𝐶</m:t>
                    </m:r>
                  </m:oMath>
                </a14:m>
                <a:endParaRPr lang="pl-PL" dirty="0" smtClean="0"/>
              </a:p>
              <a:p>
                <a:endParaRPr lang="pl-PL" dirty="0"/>
              </a:p>
              <a:p>
                <a:r>
                  <a:rPr lang="pl-PL" dirty="0"/>
                  <a:t>Portret fazowy równania </a:t>
                </a:r>
                <a:r>
                  <a:rPr lang="pl-PL" dirty="0" smtClean="0"/>
                  <a:t>(11.5) dla </a:t>
                </a:r>
                <a:r>
                  <a:rPr lang="pl-PL" dirty="0"/>
                  <a:t>drgań swobodnych składa się z zamkniętych krzywych fazowych, a punkt (0,0) jest środkiem (rys. 11.4). W przypadku drgań tłumionych o małym tłumieniu  (k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𝜔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/>
                  <a:t>)</a:t>
                </a:r>
                <a:r>
                  <a:rPr lang="pl-PL" dirty="0" smtClean="0"/>
                  <a:t> otrzymujemy portret fazowy ogniska stabilnego (rys. 11.5). W przypadku silnego tłumienia (k 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 smtClean="0"/>
                  <a:t>) </a:t>
                </a:r>
                <a:r>
                  <a:rPr lang="pl-PL" dirty="0"/>
                  <a:t>początek układu współrzędnych jest węzłem stabilnym (rys. 11.6). Dla tłumienia krytycznego (k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𝜔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/>
                  <a:t>) otrzymujemy węzeł zdegradowany stabilny( rys. 11.7).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815" t="-2156" b="-26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6186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2008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105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13690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0966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pl-PL" dirty="0"/>
                  <a:t>Zauważmy, że jeśli oporność  </a:t>
                </a:r>
                <a:r>
                  <a:rPr lang="pl-PL" i="1" dirty="0"/>
                  <a:t>R</a:t>
                </a:r>
                <a:r>
                  <a:rPr lang="pl-PL" dirty="0"/>
                  <a:t> zmniejsza się od nieskończoności do zera, to portrety fazowe przechodzą od węzła stabilnego, przez węzeł zdegradowany i ognisko, do środka. Interesujące jest również śledzenie ewolucji pierwiastków wielomianu charakterystycznego (rys. 11.8).</a:t>
                </a:r>
              </a:p>
              <a:p>
                <a:r>
                  <a:rPr lang="pl-PL" dirty="0"/>
                  <a:t>Aby uzyskać niezanikające drgania w obwodzie z tłumieniem, należy wprowadzić do równania wymuszenie zewnętrzne. Rozpatrywać teraz będziemy równanie (11.3) z wymuszeniem okresowym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pl-PL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𝑐𝑜𝑠</m:t>
                      </m:r>
                      <m:r>
                        <a:rPr lang="pl-PL" i="1">
                          <a:latin typeface="Cambria Math"/>
                        </a:rPr>
                        <m:t>𝜔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pl-PL" dirty="0"/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185" t="-202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946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91681" y="2132856"/>
            <a:ext cx="5273556" cy="361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1691680" y="2204864"/>
            <a:ext cx="2376264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przeciwobraz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5364088" y="4221088"/>
            <a:ext cx="1512168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obraz</a:t>
            </a:r>
            <a:endParaRPr lang="pl-PL" dirty="0"/>
          </a:p>
        </p:txBody>
      </p:sp>
      <p:cxnSp>
        <p:nvCxnSpPr>
          <p:cNvPr id="13" name="Łącznik prosty ze strzałką 12"/>
          <p:cNvCxnSpPr/>
          <p:nvPr/>
        </p:nvCxnSpPr>
        <p:spPr>
          <a:xfrm flipH="1" flipV="1">
            <a:off x="5508104" y="4293096"/>
            <a:ext cx="28803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>
            <a:off x="3635896" y="2492896"/>
            <a:ext cx="36004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6940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Drgania wymuszone z </a:t>
            </a:r>
            <a:r>
              <a:rPr lang="pl-PL" b="1" dirty="0" smtClean="0"/>
              <a:t>tłumieniem</a:t>
            </a:r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pl-PL" dirty="0" smtClean="0"/>
                  <a:t>Ponieważ znamy już rozwiązanie równania jednorodnego (11.2), więc wystarczy znaleźć szczególne rozwiązanie równania (11.3). Rozwiązania takiego poszukujemy w postaci (patrz rozdział 4)</a:t>
                </a: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𝜑</m:t>
                      </m:r>
                      <m:d>
                        <m:dPr>
                          <m:ctrlPr>
                            <a:rPr lang="pl-PL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𝑐𝑜𝑠</m:t>
                      </m:r>
                      <m:r>
                        <a:rPr lang="pl-PL" i="1">
                          <a:latin typeface="Cambria Math"/>
                        </a:rPr>
                        <m:t>𝜔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  <m:r>
                        <a:rPr lang="pl-PL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𝑠𝑖𝑛</m:t>
                      </m:r>
                      <m:r>
                        <a:rPr lang="pl-PL" i="1">
                          <a:latin typeface="Cambria Math"/>
                        </a:rPr>
                        <m:t>𝜔</m:t>
                      </m:r>
                      <m:r>
                        <a:rPr lang="pl-PL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pl-PL" dirty="0" smtClean="0"/>
              </a:p>
              <a:p>
                <a:pPr marL="0" indent="0">
                  <a:buNone/>
                </a:pPr>
                <a:endParaRPr lang="pl-PL" dirty="0"/>
              </a:p>
              <a:p>
                <a:r>
                  <a:rPr lang="pl-PL" dirty="0"/>
                  <a:t>Wstawiamy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pl-PL" i="1">
                            <a:latin typeface="Cambria Math"/>
                          </a:rPr>
                        </m:ctrlPr>
                      </m:dPr>
                      <m:e>
                        <m:r>
                          <a:rPr lang="pl-PL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pl-PL" dirty="0"/>
                  <a:t> do równania (11.3), a następnie porównujemy współczynniki przy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𝑐𝑜𝑠</m:t>
                    </m:r>
                    <m:r>
                      <a:rPr lang="pl-PL" i="1">
                        <a:latin typeface="Cambria Math"/>
                      </a:rPr>
                      <m:t>𝜔</m:t>
                    </m:r>
                    <m:r>
                      <a:rPr lang="pl-PL" i="1">
                        <a:latin typeface="Cambria Math"/>
                      </a:rPr>
                      <m:t>𝑡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𝑖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𝑠𝑖𝑛</m:t>
                    </m:r>
                    <m:r>
                      <a:rPr lang="pl-PL" i="1">
                        <a:latin typeface="Cambria Math"/>
                      </a:rPr>
                      <m:t>𝜔</m:t>
                    </m:r>
                    <m:r>
                      <a:rPr lang="pl-PL" i="1">
                        <a:latin typeface="Cambria Math"/>
                      </a:rPr>
                      <m:t>𝑡</m:t>
                    </m:r>
                    <m:r>
                      <a:rPr lang="pl-PL" i="1">
                        <a:latin typeface="Cambria Math"/>
                      </a:rPr>
                      <m:t>.</m:t>
                    </m:r>
                  </m:oMath>
                </a14:m>
                <a:r>
                  <a:rPr lang="pl-PL" dirty="0"/>
                  <a:t> Otrzymujemy wtedy: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l-PL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l-PL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i="1">
                                <a:latin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pl-PL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i="1"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i="1">
                                <a:latin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pl-PL" i="1">
                            <a:latin typeface="Cambria Math"/>
                          </a:rPr>
                          <m:t>)</m:t>
                        </m:r>
                        <m:sSub>
                          <m:sSubPr>
                            <m:ctrlPr>
                              <a:rPr lang="pl-PL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l-PL" i="1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i="1">
                            <a:latin typeface="Cambria Math"/>
                          </a:rPr>
                          <m:t>+(</m:t>
                        </m:r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i="1"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i="1">
                                <a:latin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pl-PL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pl-PL" dirty="0" smtClean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  <m:r>
                          <a:rPr lang="pl-PL" b="0" i="1" smtClean="0">
                            <a:latin typeface="Cambria Math"/>
                          </a:rPr>
                          <m:t>𝑘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b="0" i="1" smtClean="0">
                                <a:latin typeface="Cambria Math"/>
                              </a:rPr>
                              <m:t> − </m:t>
                            </m:r>
                            <m:sSubSup>
                              <m:sSub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pl-PL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pl-PL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pl-PL" dirty="0"/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185" t="-2022" r="-222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rostokąt 3"/>
          <p:cNvSpPr/>
          <p:nvPr/>
        </p:nvSpPr>
        <p:spPr>
          <a:xfrm>
            <a:off x="4139952" y="2780928"/>
            <a:ext cx="2448272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674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9036496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pl-PL" dirty="0" smtClean="0"/>
                  <a:t>Oraz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400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pl-PL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pl-PL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l-PL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+ </m:t>
                          </m:r>
                          <m:sSup>
                            <m:sSup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l-PL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pl-PL" sz="2400" b="0" i="1" smtClean="0">
                                      <a:latin typeface="Cambria Math"/>
                                      <a:ea typeface="Cambria Math"/>
                                    </a:rPr>
                                    <m:t> − </m:t>
                                  </m:r>
                                  <m:sSubSup>
                                    <m:sSubSupPr>
                                      <m:ctrlP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pl-PL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l-PL" sz="2400" b="0" i="1" smtClean="0">
                          <a:latin typeface="Cambria Math"/>
                          <a:ea typeface="Cambria Math"/>
                        </a:rPr>
                        <m:t>(</m:t>
                      </m:r>
                      <m:d>
                        <m:dPr>
                          <m:ctrlPr>
                            <a:rPr lang="pl-PL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 − </m:t>
                          </m:r>
                          <m:sSup>
                            <m:sSupPr>
                              <m:ctrlP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pl-PL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unc>
                        <m:funcPr>
                          <m:ctrlPr>
                            <a:rPr lang="pl-PL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2400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pl-PL" sz="2400" b="0" i="1" smtClean="0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pl-PL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pl-PL" sz="2400" b="0" i="1" smtClean="0">
                          <a:latin typeface="Cambria Math"/>
                          <a:ea typeface="Cambria Math"/>
                        </a:rPr>
                        <m:t>𝜔</m:t>
                      </m:r>
                      <m:func>
                        <m:funcPr>
                          <m:ctrlPr>
                            <a:rPr lang="pl-PL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24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pl-PL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pl-PL" sz="2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l-PL" sz="2400" dirty="0" smtClean="0"/>
              </a:p>
              <a:p>
                <a:pPr marL="0" indent="0">
                  <a:buNone/>
                </a:pPr>
                <a:r>
                  <a:rPr lang="pl-PL" sz="2400" dirty="0" smtClean="0"/>
                  <a:t>Wprowadzamy przesunięcie fazowe </a:t>
                </a:r>
                <a14:m>
                  <m:oMath xmlns:m="http://schemas.openxmlformats.org/officeDocument/2006/math">
                    <m:r>
                      <a:rPr lang="pl-PL" sz="24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pl-PL" sz="2400" dirty="0" smtClean="0"/>
                  <a:t>, takie że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4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pl-PL" sz="24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func>
                    <m:r>
                      <a:rPr lang="pl-PL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b="0" i="1" smtClean="0">
                            <a:latin typeface="Cambria Math"/>
                          </a:rPr>
                          <m:t>2</m:t>
                        </m:r>
                        <m:r>
                          <a:rPr lang="pl-PL" sz="2400" b="0" i="1" smtClean="0">
                            <a:latin typeface="Cambria Math"/>
                          </a:rPr>
                          <m:t>𝑘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r>
                          <a:rPr lang="pl-PL" sz="2400" b="0" i="1" smtClean="0">
                            <a:latin typeface="Cambria Math"/>
                          </a:rPr>
                          <m:t>(</m:t>
                        </m:r>
                        <m:sSubSup>
                          <m:sSubSup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pl-PL" sz="2400" b="0" i="1" smtClean="0">
                            <a:latin typeface="Cambria Math"/>
                          </a:rPr>
                          <m:t>− </m:t>
                        </m:r>
                        <m:sSup>
                          <m:sSup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pl-PL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pl-PL" sz="2400" dirty="0" smtClean="0"/>
                  <a:t>, skąd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pl-PL" sz="2400" i="1" smtClean="0">
                        <a:latin typeface="Cambria Math"/>
                        <a:ea typeface="Cambria Math"/>
                      </a:rPr>
                      <m:t>𝜑</m:t>
                    </m:r>
                    <m:d>
                      <m:dPr>
                        <m:ctrlPr>
                          <a:rPr lang="pl-PL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pl-PL" sz="24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pl-PL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+ </m:t>
                            </m:r>
                            <m:sSup>
                              <m:sSupPr>
                                <m:ctrlP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p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 − </m:t>
                                </m:r>
                                <m:sSubSup>
                                  <m:sSubSupPr>
                                    <m:ctrlP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func>
                      <m:funcPr>
                        <m:ctrlPr>
                          <a:rPr lang="pl-PL" sz="24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 − 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pl-PL" sz="2400" dirty="0" smtClean="0"/>
                  <a:t>. 		(11.6)</a:t>
                </a:r>
              </a:p>
              <a:p>
                <a:pPr marL="0" indent="0">
                  <a:buNone/>
                </a:pPr>
                <a:r>
                  <a:rPr lang="pl-PL" sz="2400" dirty="0" smtClean="0"/>
                  <a:t>Rozwiązanie równania (11.3) ma więc postać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l-PL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l-PL" sz="24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sz="24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l-PL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l-PL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l-PL" sz="2400" b="0" i="1" smtClean="0"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pl-PL" sz="24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2400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pl-PL" sz="2400" b="0" i="1" smtClean="0">
                                <a:latin typeface="Cambria Math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400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sz="24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pl-PL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p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 − </m:t>
                                </m:r>
                                <m:sSubSup>
                                  <m:sSubSupPr>
                                    <m:ctrlPr>
                                      <a:rPr lang="pl-PL" sz="2400" b="0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pl-PL" sz="24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func>
                      <m:func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pl-PL" sz="2400" b="0" i="1" smtClean="0">
                            <a:latin typeface="Cambria Math"/>
                          </a:rPr>
                          <m:t>(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 − </m:t>
                        </m:r>
                        <m:r>
                          <a:rPr lang="pl-PL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pl-PL" sz="2400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pl-PL" sz="2400" dirty="0" smtClean="0"/>
                  <a:t>,</a:t>
                </a:r>
              </a:p>
              <a:p>
                <a:pPr marL="0" indent="0">
                  <a:buNone/>
                </a:pPr>
                <a:r>
                  <a:rPr lang="pl-PL" sz="2400" dirty="0" smtClean="0"/>
                  <a:t>Gdzie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sz="24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l-PL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l-PL" sz="2400" b="0" i="1" smtClean="0">
                        <a:latin typeface="Cambria Math"/>
                      </a:rPr>
                      <m:t>(</m:t>
                    </m:r>
                    <m:r>
                      <a:rPr lang="pl-PL" sz="2400" b="0" i="1" smtClean="0">
                        <a:latin typeface="Cambria Math"/>
                      </a:rPr>
                      <m:t>𝑡</m:t>
                    </m:r>
                    <m:r>
                      <a:rPr lang="pl-PL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l-PL" sz="2400" dirty="0" smtClean="0"/>
                  <a:t> jest rozwiązaniem ogólnym równania jednorodnego i jego postać zależy od relacji k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sz="240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sz="2400" dirty="0" smtClean="0"/>
                  <a:t>. Zauważmy, że we wszystkich przypadkach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sz="24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l-PL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l-PL" sz="2400" b="0" i="1" smtClean="0">
                        <a:latin typeface="Cambria Math"/>
                      </a:rPr>
                      <m:t>(</m:t>
                    </m:r>
                    <m:r>
                      <a:rPr lang="pl-PL" sz="2400" b="0" i="1" smtClean="0">
                        <a:latin typeface="Cambria Math"/>
                      </a:rPr>
                      <m:t>𝑡</m:t>
                    </m:r>
                    <m:r>
                      <a:rPr lang="pl-PL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l-PL" sz="2400" dirty="0" smtClean="0"/>
                  <a:t> dąży szybko do zera.</a:t>
                </a:r>
                <a:endParaRPr lang="pl-PL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1600200"/>
                <a:ext cx="9036496" cy="5257800"/>
              </a:xfrm>
              <a:blipFill rotWithShape="1">
                <a:blip r:embed="rId2" cstate="print"/>
                <a:stretch>
                  <a:fillRect l="-1350" t="-2320" r="-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797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Dla dużych wartości t rozwiązanie jest prawie dokładnie równe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l-PL" dirty="0" smtClean="0"/>
                  <a:t>, co odpowiada drganiom z częstością wymuszającą. Amplituda tych drgań jest przy tym największa, gdy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pl-PL" b="0" i="1" smtClean="0">
                        <a:latin typeface="Cambria Math"/>
                      </a:rPr>
                      <m:t>&gt;2</m:t>
                    </m:r>
                    <m:sSup>
                      <m:sSupPr>
                        <m:ctrlPr>
                          <a:rPr lang="pl-PL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l-PL" dirty="0" smtClean="0"/>
                  <a:t>, a częstość wymuszająca jest równa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𝜔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 −2</m:t>
                        </m:r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pl-PL" dirty="0" smtClean="0"/>
                  <a:t>.</a:t>
                </a:r>
              </a:p>
              <a:p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159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pl-PL" dirty="0" smtClean="0"/>
                  <a:t>Warto zauważyć, że gdy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𝑘</m:t>
                    </m:r>
                    <m:r>
                      <a:rPr lang="pl-PL" b="0" i="1" smtClean="0">
                        <a:latin typeface="Cambria Math"/>
                      </a:rPr>
                      <m:t> →0</m:t>
                    </m:r>
                  </m:oMath>
                </a14:m>
                <a:r>
                  <a:rPr lang="pl-PL" dirty="0" smtClean="0"/>
                  <a:t>, amplituda tych drgań dąży do nieskończoności. Problemem tym zajmiemy się szczegółowo nieco dalej.</a:t>
                </a:r>
              </a:p>
              <a:p>
                <a:endParaRPr lang="pl-PL" dirty="0" smtClean="0"/>
              </a:p>
              <a:p>
                <a:r>
                  <a:rPr lang="pl-PL" dirty="0" smtClean="0"/>
                  <a:t>Aby </a:t>
                </a:r>
                <a:r>
                  <a:rPr lang="pl-PL" dirty="0" smtClean="0"/>
                  <a:t>wyjaśnić </a:t>
                </a:r>
                <a:r>
                  <a:rPr lang="pl-PL" dirty="0" smtClean="0"/>
                  <a:t>fizyczny </a:t>
                </a:r>
                <a:r>
                  <a:rPr lang="pl-PL" dirty="0" smtClean="0"/>
                  <a:t>sens otrzymanego rozwiązania, obliczmy natężenie prądu płynącego w obwodzie, a dokładniej – składową natężenia, odpowiadającą niezanikającej składowej potencjału, opisanej równaniem (11.6).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481" t="-1617" r="-1407" b="-121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9739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Zgodnie z podstawowymi równaniami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𝐽</m:t>
                      </m:r>
                      <m:d>
                        <m:d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b="0" i="1" smtClean="0">
                          <a:latin typeface="Cambria Math"/>
                        </a:rPr>
                        <m:t>=</m:t>
                      </m:r>
                      <m:r>
                        <a:rPr lang="pl-PL" b="0" i="1" smtClean="0">
                          <a:latin typeface="Cambria Math"/>
                        </a:rPr>
                        <m:t>𝐶</m:t>
                      </m:r>
                      <m:f>
                        <m:f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pl-PL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pl-PL" dirty="0" smtClean="0"/>
              </a:p>
              <a:p>
                <a:r>
                  <a:rPr lang="pl-PL" dirty="0" smtClean="0"/>
                  <a:t>Mamy </a:t>
                </a:r>
                <a:r>
                  <a:rPr lang="pl-PL" dirty="0" smtClean="0"/>
                  <a:t>więc:</a:t>
                </a:r>
                <a:endParaRPr lang="pl-PL" dirty="0" smtClean="0"/>
              </a:p>
              <a:p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𝐽</m:t>
                    </m:r>
                    <m:d>
                      <m:dPr>
                        <m:ctrlPr>
                          <a:rPr lang="pl-P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l-PL" b="0" i="1" smtClean="0">
                        <a:latin typeface="Cambria Math"/>
                      </a:rPr>
                      <m:t>=−</m:t>
                    </m:r>
                    <m:r>
                      <a:rPr lang="pl-PL" b="0" i="1" smtClean="0">
                        <a:latin typeface="Cambria Math"/>
                      </a:rPr>
                      <m:t>𝐶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𝜔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+ </m:t>
                            </m:r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p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 −</m:t>
                                </m:r>
                                <m:sSubSup>
                                  <m:sSubSupPr>
                                    <m:ctrlP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func>
                      <m:funcPr>
                        <m:ctrlPr>
                          <a:rPr lang="pl-PL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  <a:ea typeface="Cambria Math"/>
                          </a:rPr>
                          <m:t>sin</m:t>
                        </m:r>
                      </m:fName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 − 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pl-PL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142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pl-PL" dirty="0" smtClean="0"/>
                  <a:t>Pamiętajac, że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2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  <m:r>
                      <a:rPr lang="pl-PL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𝑅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𝐿</m:t>
                        </m:r>
                      </m:den>
                    </m:f>
                  </m:oMath>
                </a14:m>
                <a:r>
                  <a:rPr lang="pl-PL" dirty="0" smtClean="0"/>
                  <a:t>, 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pl-PL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b="0" i="1" smtClean="0">
                            <a:latin typeface="Cambria Math"/>
                          </a:rPr>
                          <m:t>𝐿𝐶</m:t>
                        </m:r>
                      </m:den>
                    </m:f>
                  </m:oMath>
                </a14:m>
                <a:r>
                  <a:rPr lang="pl-PL" dirty="0" smtClean="0"/>
                  <a:t>, możemy obliczyć amplitudę tego prądu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</a:rPr>
                          <m:t>𝐽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</a:rPr>
                          <m:t>𝐶</m:t>
                        </m:r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  <m:sSubSup>
                          <m:sSubSup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pl-PL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pl-PL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p>
                                    <m:r>
                                      <a:rPr lang="pl-PL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l-PL" b="0" i="1" smtClean="0">
                                    <a:latin typeface="Cambria Math"/>
                                  </a:rPr>
                                  <m:t> − </m:t>
                                </m:r>
                                <m:sSubSup>
                                  <m:sSubSupPr>
                                    <m:ctrlPr>
                                      <a:rPr lang="pl-PL" b="0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pl-PL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pl-PL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pl-PL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pl-PL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b="0" i="1" smtClean="0">
                                <a:latin typeface="Cambria Math"/>
                              </a:rPr>
                              <m:t>+ </m:t>
                            </m:r>
                            <m:sSup>
                              <m:sSup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/>
                                      </a:rPr>
                                      <m:t>𝐶</m:t>
                                    </m:r>
                                    <m:r>
                                      <a:rPr lang="pl-PL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pl-PL" b="0" i="1" smtClean="0">
                                    <a:latin typeface="Cambria Math"/>
                                  </a:rPr>
                                  <m:t>𝐿</m:t>
                                </m:r>
                                <m:r>
                                  <a:rPr lang="pl-PL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  <m:r>
                                  <a:rPr lang="pl-PL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pl-PL" dirty="0" smtClean="0"/>
              </a:p>
              <a:p>
                <a:r>
                  <a:rPr lang="pl-PL" dirty="0" smtClean="0"/>
                  <a:t>Wielkość</a:t>
                </a:r>
                <a:endParaRPr lang="pl-PL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𝑍</m:t>
                      </m:r>
                      <m:r>
                        <a:rPr lang="pl-PL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l-PL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l-PL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l-PL" b="0" i="1" smtClean="0">
                              <a:latin typeface="Cambria Math"/>
                            </a:rPr>
                            <m:t>+ </m:t>
                          </m:r>
                          <m:sSup>
                            <m:sSupPr>
                              <m:ctrlPr>
                                <a:rPr lang="pl-PL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l-PL" b="0" i="1" smtClean="0">
                                  <a:latin typeface="Cambria Math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pl-PL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l-PL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l-PL" b="0" i="1" smtClean="0">
                                      <a:latin typeface="Cambria Math"/>
                                    </a:rPr>
                                    <m:t>𝐶</m:t>
                                  </m:r>
                                  <m:r>
                                    <a:rPr lang="pl-PL" b="0" i="1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den>
                              </m:f>
                              <m:r>
                                <a:rPr lang="pl-PL" b="0" i="1" smtClean="0">
                                  <a:latin typeface="Cambria Math"/>
                                </a:rPr>
                                <m:t> −</m:t>
                              </m:r>
                              <m:r>
                                <a:rPr lang="pl-PL" b="0" i="1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pl-PL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n</a:t>
                </a:r>
                <a:r>
                  <a:rPr lang="pl-PL" dirty="0" smtClean="0"/>
                  <a:t>azywa </a:t>
                </a:r>
                <a:r>
                  <a:rPr lang="pl-PL" dirty="0" smtClean="0"/>
                  <a:t>się </a:t>
                </a:r>
                <a:r>
                  <a:rPr lang="pl-PL" b="1" dirty="0" smtClean="0"/>
                  <a:t>impedancją odwodu</a:t>
                </a:r>
                <a:r>
                  <a:rPr lang="pl-PL" dirty="0" smtClean="0"/>
                  <a:t>. Wyraża ona opór wnoszony przez znajdującą się w obwodzie rezystencję (opór omowy), indukcyjność i pojemność.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185" t="-943" b="-107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1864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Drgania wymuszone bez tłumienia</a:t>
            </a:r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pl-PL" dirty="0" smtClean="0"/>
                  <a:t>Na zakończenie rozpatrzmy przypadek, gdy znika mianownik we wzorze definiującym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l-PL" dirty="0" smtClean="0"/>
                  <a:t>. Odpowiada to sytuacji braku tłumienia w obwodzie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(</m:t>
                    </m:r>
                    <m:r>
                      <a:rPr lang="pl-PL" b="0" i="1" smtClean="0">
                        <a:latin typeface="Cambria Math"/>
                      </a:rPr>
                      <m:t>𝑘</m:t>
                    </m:r>
                    <m:r>
                      <a:rPr lang="pl-PL" b="0" i="1" smtClean="0">
                        <a:latin typeface="Cambria Math"/>
                      </a:rPr>
                      <m:t>=0)</m:t>
                    </m:r>
                  </m:oMath>
                </a14:m>
                <a:r>
                  <a:rPr lang="pl-PL" dirty="0" smtClean="0"/>
                  <a:t> i wymuszeniu o częstotliwości pokrywającej się z częstością drgań własnych obwodu nietłumionego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(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𝜔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pl-PL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l-PL" dirty="0" smtClean="0"/>
                  <a:t>. Równanie (11.3) przyjmuje wówczas </a:t>
                </a:r>
                <a:r>
                  <a:rPr lang="pl-PL" dirty="0" smtClean="0"/>
                  <a:t>postać:</a:t>
                </a:r>
              </a:p>
              <a:p>
                <a:pPr marL="0" indent="0">
                  <a:buNone/>
                </a:pPr>
                <a:endParaRPr lang="pl-PL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pl-PL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l-PL" b="0" i="1" smtClean="0">
                        <a:latin typeface="Cambria Math"/>
                      </a:rPr>
                      <m:t>+ 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pl-PL" b="0" i="1" smtClean="0">
                        <a:latin typeface="Cambria Math"/>
                      </a:rPr>
                      <m:t>𝑣</m:t>
                    </m:r>
                    <m:r>
                      <a:rPr lang="pl-PL" b="0" i="1" smtClean="0">
                        <a:latin typeface="Cambria Math"/>
                      </a:rPr>
                      <m:t>= </m:t>
                    </m:r>
                    <m:sSubSup>
                      <m:sSubSupPr>
                        <m:ctrlPr>
                          <a:rPr lang="pl-PL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pl-PL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pl-PL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func>
                      <m:funcPr>
                        <m:ctrlPr>
                          <a:rPr lang="pl-PL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pl-PL" b="0" i="1" smtClean="0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pl-PL" dirty="0" smtClean="0"/>
                  <a:t>		(11.7</a:t>
                </a:r>
                <a:r>
                  <a:rPr lang="pl-PL" dirty="0" smtClean="0"/>
                  <a:t>)</a:t>
                </a:r>
              </a:p>
              <a:p>
                <a:pPr marL="0" indent="0" algn="ctr">
                  <a:buNone/>
                </a:pPr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Z rozdziału 4 wiemy, że rozwiazania szczególnego tego równania należy poszukiwać w postaci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𝑡</m:t>
                      </m:r>
                      <m:func>
                        <m:func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𝑡</m:t>
                      </m:r>
                      <m:func>
                        <m:func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1333" t="-2695" r="-207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5943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pl-PL" dirty="0" smtClean="0"/>
                  <a:t>Po wstawieniu tego wyrażenia do równania (11.7) znajdujemy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𝑡</m:t>
                      </m:r>
                      <m:func>
                        <m:func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pl-PL" dirty="0" smtClean="0"/>
              </a:p>
              <a:p>
                <a:r>
                  <a:rPr lang="pl-PL" dirty="0" smtClean="0"/>
                  <a:t>Oznacza to, że rozwiązanie ogólne równania (11.7) jest dane wzorem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l-PL" b="0" i="1" smtClean="0">
                          <a:latin typeface="Cambria Math"/>
                        </a:rPr>
                        <m:t>=</m:t>
                      </m:r>
                      <m:r>
                        <a:rPr lang="pl-PL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 − </m:t>
                          </m:r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)+ </m:t>
                          </m:r>
                          <m:f>
                            <m:f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func>
                            <m:func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l-PL" b="0" i="0" smtClean="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pl-PL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l-PL" b="0" dirty="0" smtClean="0"/>
              </a:p>
              <a:p>
                <a:r>
                  <a:rPr lang="pl-PL" dirty="0" smtClean="0"/>
                  <a:t>Składa się więc ono z dwóch drgań o tej samej częstości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pl-PL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 smtClean="0"/>
                  <a:t> jednego o stałej amplitudzie A i przesunięciu fazowym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pl-PL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pl-PL" dirty="0" smtClean="0"/>
                  <a:t> drugiego o zerowym przesunięciu fazowym i amplitudzie rosnącej liniowo z czasem do nieskończoności. Zjawisko takie nazywa się rezonansem.</a:t>
                </a:r>
              </a:p>
              <a:p>
                <a:r>
                  <a:rPr lang="pl-PL" b="1" dirty="0" smtClean="0"/>
                  <a:t>Uwaga.</a:t>
                </a:r>
                <a:r>
                  <a:rPr lang="pl-PL" dirty="0" smtClean="0"/>
                  <a:t> Przypadek braku tłumienia (k=0), ale częstotliwości wymuszającej różnej od częstotliwości drgań własnych, jest szczególnym przypadkiem drgań z tłumieniem, a rozwiązanie takiego problemu skłąda się z sumy dwóch funkcji periodycznych o różnych częstotliwociach. Rezonans jest efektem dązenia różnicy tych częstości do zera.</a:t>
                </a:r>
                <a:endParaRPr lang="pl-P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 cstate="print"/>
                <a:stretch>
                  <a:fillRect l="-593" t="-188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5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23728" y="980728"/>
            <a:ext cx="6172200" cy="1301530"/>
          </a:xfrm>
        </p:spPr>
        <p:txBody>
          <a:bodyPr/>
          <a:lstStyle/>
          <a:p>
            <a:r>
              <a:rPr lang="pl-PL" dirty="0" smtClean="0"/>
              <a:t>Dziękuje za uwagę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1640" y="4149080"/>
            <a:ext cx="7126560" cy="2225842"/>
          </a:xfrm>
        </p:spPr>
        <p:txBody>
          <a:bodyPr/>
          <a:lstStyle/>
          <a:p>
            <a:r>
              <a:rPr lang="pl-PL" dirty="0" smtClean="0"/>
              <a:t>Bibliografia:</a:t>
            </a:r>
          </a:p>
          <a:p>
            <a:pPr>
              <a:buFont typeface="Wingdings" pitchFamily="2" charset="2"/>
              <a:buChar char="v"/>
            </a:pPr>
            <a:r>
              <a:rPr lang="pl-PL" sz="1600" b="0" dirty="0" smtClean="0"/>
              <a:t>„Teoria </a:t>
            </a:r>
            <a:r>
              <a:rPr lang="pl-PL" sz="1600" b="0" dirty="0" smtClean="0"/>
              <a:t>obwodów : kierunek </a:t>
            </a:r>
            <a:r>
              <a:rPr lang="pl-PL" sz="1600" b="0" dirty="0" smtClean="0"/>
              <a:t>elektronika” Cz.1 Tadeusiewicz Michał</a:t>
            </a:r>
          </a:p>
          <a:p>
            <a:pPr>
              <a:buFont typeface="Wingdings" pitchFamily="2" charset="2"/>
              <a:buChar char="v"/>
            </a:pPr>
            <a:r>
              <a:rPr lang="pl-PL" sz="1600" b="0" dirty="0" smtClean="0"/>
              <a:t>„Synteza </a:t>
            </a:r>
            <a:r>
              <a:rPr lang="pl-PL" sz="1600" b="0" dirty="0" smtClean="0"/>
              <a:t>liniowych i nieliniowych układów elektrycznych metodami </a:t>
            </a:r>
            <a:r>
              <a:rPr lang="pl-PL" sz="1600" b="0" dirty="0" smtClean="0"/>
              <a:t>optymalizacyjnymi” (praca doktorska) Grabowski Dariusz</a:t>
            </a:r>
          </a:p>
          <a:p>
            <a:pPr>
              <a:buFont typeface="Wingdings" pitchFamily="2" charset="2"/>
              <a:buChar char="v"/>
            </a:pPr>
            <a:r>
              <a:rPr lang="pl-PL" sz="1600" b="0" dirty="0" smtClean="0"/>
              <a:t>„Elementy </a:t>
            </a:r>
            <a:r>
              <a:rPr lang="pl-PL" sz="1600" b="0" dirty="0" smtClean="0"/>
              <a:t>liniowych obwodów elektrycznych i elektronicznych : synteza układów </a:t>
            </a:r>
            <a:r>
              <a:rPr lang="pl-PL" sz="1600" b="0" dirty="0" smtClean="0"/>
              <a:t>pasywnych” </a:t>
            </a:r>
            <a:r>
              <a:rPr lang="pl-PL" sz="1600" b="0" dirty="0" err="1" smtClean="0"/>
              <a:t>Adrikowski</a:t>
            </a:r>
            <a:r>
              <a:rPr lang="pl-PL" sz="1600" b="0" dirty="0" smtClean="0"/>
              <a:t> Tomasz</a:t>
            </a:r>
            <a:r>
              <a:rPr lang="pl-PL" sz="1600" b="0" dirty="0" smtClean="0"/>
              <a:t> ; </a:t>
            </a:r>
            <a:r>
              <a:rPr lang="pl-PL" sz="1600" b="0" dirty="0" err="1" smtClean="0"/>
              <a:t>Pasko</a:t>
            </a:r>
            <a:r>
              <a:rPr lang="pl-PL" sz="1600" b="0" dirty="0" smtClean="0"/>
              <a:t> Marian</a:t>
            </a:r>
            <a:endParaRPr lang="pl-PL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Wykusz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491</TotalTime>
  <Words>160</Words>
  <Application>Microsoft Office PowerPoint</Application>
  <PresentationFormat>Pokaz na ekranie (4:3)</PresentationFormat>
  <Paragraphs>46</Paragraphs>
  <Slides>31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Wykusz</vt:lpstr>
      <vt:lpstr>Zastosowania równań różniczkowych w teorii obwodów elektrycznych</vt:lpstr>
      <vt:lpstr>Analiza modeli liniowych</vt:lpstr>
      <vt:lpstr>Slajd 3</vt:lpstr>
      <vt:lpstr>Prosty obwód elektryczny</vt:lpstr>
      <vt:lpstr>Slajd 5</vt:lpstr>
      <vt:lpstr>Slajd 6</vt:lpstr>
      <vt:lpstr>Slajd 7</vt:lpstr>
      <vt:lpstr>Slajd 8</vt:lpstr>
      <vt:lpstr>Oczko sieci złożone z 3 węzłów z zewnętrzną siłą elektromotoryczną</vt:lpstr>
      <vt:lpstr>Slajd 10</vt:lpstr>
      <vt:lpstr>Drgania swobodne</vt:lpstr>
      <vt:lpstr>Slajd 12</vt:lpstr>
      <vt:lpstr>Drgania tłumione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Drgania wymuszone z tłumieniem</vt:lpstr>
      <vt:lpstr>Slajd 24</vt:lpstr>
      <vt:lpstr>Slajd 25</vt:lpstr>
      <vt:lpstr>Slajd 26</vt:lpstr>
      <vt:lpstr>Slajd 27</vt:lpstr>
      <vt:lpstr>Slajd 28</vt:lpstr>
      <vt:lpstr>Drgania wymuszone bez tłumienia</vt:lpstr>
      <vt:lpstr>Slajd 30</vt:lpstr>
      <vt:lpstr>Dziękuje za uwagę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Zastosowania równań różniczkowych w teorii obwodów elektrycznych</dc:title>
  <dc:creator>Nightinflow</dc:creator>
  <cp:lastModifiedBy>Emilka</cp:lastModifiedBy>
  <cp:revision>80</cp:revision>
  <dcterms:created xsi:type="dcterms:W3CDTF">2013-06-05T15:22:48Z</dcterms:created>
  <dcterms:modified xsi:type="dcterms:W3CDTF">2013-06-09T21:39:57Z</dcterms:modified>
</cp:coreProperties>
</file>