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70" r:id="rId8"/>
    <p:sldId id="271" r:id="rId9"/>
    <p:sldId id="258" r:id="rId10"/>
    <p:sldId id="263" r:id="rId11"/>
    <p:sldId id="264" r:id="rId12"/>
    <p:sldId id="265" r:id="rId13"/>
    <p:sldId id="266" r:id="rId14"/>
    <p:sldId id="269" r:id="rId15"/>
    <p:sldId id="272" r:id="rId16"/>
    <p:sldId id="273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7" autoAdjust="0"/>
    <p:restoredTop sz="94624" autoAdjust="0"/>
  </p:normalViewPr>
  <p:slideViewPr>
    <p:cSldViewPr>
      <p:cViewPr varScale="1">
        <p:scale>
          <a:sx n="48" d="100"/>
          <a:sy n="48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708434-5EE4-4B43-B2DC-8CC6E0F4B770}" type="datetimeFigureOut">
              <a:rPr lang="pl-PL" smtClean="0"/>
              <a:pPr/>
              <a:t>2013-05-06</a:t>
            </a:fld>
            <a:endParaRPr lang="pl-PL" dirty="0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CD02DA-4174-4A5F-9683-5DE69CF801D5}" type="slidenum">
              <a:rPr lang="pl-PL" smtClean="0"/>
              <a:pPr/>
              <a:t>‹#›</a:t>
            </a:fld>
            <a:endParaRPr lang="pl-PL" dirty="0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5536" y="-459432"/>
            <a:ext cx="7851648" cy="1828800"/>
          </a:xfrm>
        </p:spPr>
        <p:txBody>
          <a:bodyPr/>
          <a:lstStyle/>
          <a:p>
            <a:pPr algn="ctr"/>
            <a:r>
              <a:rPr lang="pl-PL" dirty="0" smtClean="0"/>
              <a:t>Model Lotki - </a:t>
            </a:r>
            <a:r>
              <a:rPr lang="pl-PL" smtClean="0"/>
              <a:t>Volterry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6054824" cy="3024336"/>
          </a:xfrm>
        </p:spPr>
        <p:txBody>
          <a:bodyPr>
            <a:noAutofit/>
          </a:bodyPr>
          <a:lstStyle/>
          <a:p>
            <a:r>
              <a:rPr lang="pl-PL" sz="20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Równanie Lotki- Volterry</a:t>
            </a:r>
            <a:r>
              <a:rPr lang="pl-PL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znane też jako </a:t>
            </a:r>
            <a:r>
              <a:rPr lang="pl-PL" sz="20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model Lotki -Volterry</a:t>
            </a:r>
            <a:r>
              <a:rPr lang="pl-PL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lub </a:t>
            </a:r>
            <a:r>
              <a:rPr lang="pl-PL" sz="20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model drapieżnik-ofiara</a:t>
            </a:r>
            <a:r>
              <a:rPr lang="pl-PL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to nieliniowe równanie różniczkowe pierwszego stopnia.</a:t>
            </a:r>
          </a:p>
          <a:p>
            <a:r>
              <a:rPr lang="pl-PL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Poniższy model został zaproponowany w 1926 przez Vito Volterrę do opisu populacji ryb odławianych w Morzu Adriatyckim. Niezależnie od Volterry równoważne równania do opisu oscylacji stężeń substancji w hipotetycznej reakcji chemicznej otrzymał Alfred James Lotka w 1920 roku.</a:t>
            </a:r>
          </a:p>
          <a:p>
            <a:r>
              <a:rPr lang="pl-PL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Równanie Lotki-Voltery stanowi model układów dynamicznych występujących w ekosystemach (np. w symulacji zachowania populacji ofiar i drapieżników).</a:t>
            </a:r>
          </a:p>
          <a:p>
            <a:endParaRPr lang="pl-PL" sz="2000" dirty="0"/>
          </a:p>
        </p:txBody>
      </p:sp>
      <p:pic>
        <p:nvPicPr>
          <p:cNvPr id="1026" name="Picture 2" descr="http://upload.wikimedia.org/wikipedia/commons/thumb/6/67/Vito_Volterra.jpg/220px-Vito_Volter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484784"/>
            <a:ext cx="1555948" cy="1980297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020272" y="3501008"/>
            <a:ext cx="1840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Vito Volterra</a:t>
            </a:r>
            <a:endParaRPr lang="pl-PL" dirty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6858000" y="4077072"/>
            <a:ext cx="2286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ur. 3 maja 1860 w Ankonie, zm. 11 października </a:t>
            </a:r>
          </a:p>
          <a:p>
            <a:r>
              <a:rPr lang="pl-PL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1940 w Rzymie. </a:t>
            </a:r>
            <a:endParaRPr lang="pl-PL" dirty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836712"/>
            <a:ext cx="6013176" cy="3600400"/>
          </a:xfrm>
        </p:spPr>
        <p:txBody>
          <a:bodyPr>
            <a:noAutofit/>
          </a:bodyPr>
          <a:lstStyle/>
          <a:p>
            <a:pPr lvl="2" algn="ctr">
              <a:buNone/>
            </a:pPr>
            <a:r>
              <a:rPr lang="pl-PL" sz="2800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Model przyjmuje następujące założenia:</a:t>
            </a:r>
          </a:p>
          <a:p>
            <a:pPr>
              <a:buNone/>
            </a:pPr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 środowisku występują tylko dwa gatunki: ofiar i drapieżników.</a:t>
            </a:r>
          </a:p>
          <a:p>
            <a:pPr>
              <a:buNone/>
            </a:pPr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Jeżeli w środowisku nie ma drapieżników, to ofiary mają sprzyjające warunki (tzn. nie ma żadnych dodatkowych ograniczeń środowiska) i ich populacja wzrasta wykładniczo (czyli zgodnie z prostym modelem Malthusa).</a:t>
            </a:r>
          </a:p>
          <a:p>
            <a:pPr>
              <a:buNone/>
            </a:pPr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l-PL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2226" name="Picture 2" descr="http://t3.gstatic.com/images?q=tbn:ANd9GcSHTXEY0PmaRugFBLm_hueenv8XrjOjNs3tW0DuvGzSghhkwcD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7066" y="1052736"/>
            <a:ext cx="1843405" cy="2304256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6948264" y="3789040"/>
            <a:ext cx="20162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Alfred James Lotka</a:t>
            </a:r>
            <a:r>
              <a:rPr lang="pl-PL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r>
              <a:rPr lang="pl-PL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ur.  2 Marzec 1880 </a:t>
            </a:r>
          </a:p>
          <a:p>
            <a:r>
              <a:rPr lang="pl-PL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zm. 5 Grudzień 1949</a:t>
            </a:r>
            <a:endParaRPr lang="pl-PL" dirty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 lnSpcReduction="10000"/>
          </a:bodyPr>
          <a:lstStyle/>
          <a:p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Jeżeli w środowisku nie ma ofiar, to drapieżniki nie maja pożywienia, co wiąże się z brakiem energii niezbędnego do przeżycia i rozmnażania, co skutkuje wymieraniem gatunku (liczebność populacji maleje wykładniczo).</a:t>
            </a:r>
          </a:p>
          <a:p>
            <a:pPr>
              <a:buNone/>
            </a:pPr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Kiedy oba gatunki występują w środowisku, część ofiar ginie upolowana przez drapieżniki. Pożywienie dostarcza drapieżnikom energii niezbędnej m.in. do rozmnażania, a zatem liczebność ich populacji rośnie.</a:t>
            </a:r>
          </a:p>
          <a:p>
            <a:pPr>
              <a:buNone/>
            </a:pPr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Polowanie jest możliwe tylko w przypadku bezpośredniego kontaktu, osobniki poruszają się losowo, zatem liczba kontaktów jest proporcjonalna do liczebności obu gatunków.</a:t>
            </a:r>
          </a:p>
          <a:p>
            <a:pPr>
              <a:buNone/>
            </a:pPr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Rozmieszczenie osobników w środowisku nie jest uwzględniane. Rozważamy tylko średnie zagęszczenie osobników.</a:t>
            </a:r>
          </a:p>
          <a:p>
            <a:endParaRPr lang="pl-PL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idx="1"/>
          </p:nvPr>
        </p:nvSpPr>
        <p:spPr>
          <a:xfrm>
            <a:off x="539552" y="476672"/>
            <a:ext cx="8157592" cy="5040560"/>
          </a:xfrm>
        </p:spPr>
        <p:txBody>
          <a:bodyPr>
            <a:normAutofit/>
          </a:bodyPr>
          <a:lstStyle/>
          <a:p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Oznaczmy przez</a:t>
            </a:r>
            <a:b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l-PL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V(t)</a:t>
            </a:r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– liczebność (zagęszczenie) ofiar w chwili </a:t>
            </a:r>
            <a:r>
              <a:rPr lang="pl-PL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>
              <a:buNone/>
            </a:pPr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l-PL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P(t)</a:t>
            </a:r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– liczebność (zagęszczenie) drapieżników w chwili </a:t>
            </a:r>
            <a:r>
              <a:rPr lang="pl-PL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>
              <a:buNone/>
            </a:pPr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Układ równań wraz z podanymi powyżej założeniami nazywamy modelem </a:t>
            </a:r>
            <a:r>
              <a:rPr lang="pl-PL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Lotki–Volterry</a:t>
            </a:r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(L-V) lub modelem </a:t>
            </a:r>
            <a:r>
              <a:rPr lang="pl-PL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drapieżnik–ofiara</a:t>
            </a:r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(dla uproszczenia pominięto zmienną niezależną </a:t>
            </a:r>
            <a:r>
              <a:rPr lang="pl-PL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pl-PL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>
              <a:buNone/>
            </a:pPr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pl-PL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pl-PL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left\{\begin{matrix}\dot{V}&amp;=&amp;rV-aVP\\\dot{P}&amp;=&amp;-sP+abVP\\ \end{matrix}\righ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60648"/>
            <a:ext cx="4464496" cy="1320147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611560" y="1340768"/>
            <a:ext cx="76328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Gdzie: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 jest współczynnikiem rozrodczości gatunku ofiar;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aVP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 oznacza biomasę upolowanych ofiar, przy czym </a:t>
            </a:r>
            <a:r>
              <a:rPr lang="pl-PL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jest współczynnikiem skuteczności polowań, czyli określa, jaka cześć spotkań drapieżników z ofiarami kończy się jej upolowaniem;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 oznacza cześć energii uzyskanej z polowania przeznaczonej przez drapieżniki w procesie rozmnażania (tzw. przeliczniki biomasy upolowanych ofiar);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 jest współczynnikiem śmiertelności gatunku drapieżników.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Okazuje się, że dla nieujemnych danych początkowych istnieją rozwiązania układu, które są jednoznaczne i nieujemne (mają zatem sens biologiczny). Rozwiązaniem układu są funkcje okresowe przesunięte w fazie.</a:t>
            </a:r>
            <a:endParaRPr lang="pl-P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ole tekstowe 26"/>
          <p:cNvSpPr txBox="1"/>
          <p:nvPr/>
        </p:nvSpPr>
        <p:spPr>
          <a:xfrm>
            <a:off x="395536" y="476672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Portret fazowy</a:t>
            </a:r>
          </a:p>
          <a:p>
            <a:pPr algn="ctr"/>
            <a:endParaRPr lang="pl-PL" sz="2400" dirty="0" smtClean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Zobrazowanie zależności zmiennej V od zmiennej P w układzie współrzędnych nazywamy ( z matematycznego punktu 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widzenia             )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Portretem fazowym, danego układu równań, a przestrzeń kartezjańską              , w której go umieścimy nazywamy przestrzenią fazową. 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Zmienna niezależna t jest przedstawiona na portrecie fazowym w postaci strzałek</a:t>
            </a:r>
            <a:endParaRPr lang="pl-P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4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24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249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252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9251" name="Picture 3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1772816"/>
            <a:ext cx="685800" cy="323850"/>
          </a:xfrm>
          <a:prstGeom prst="rect">
            <a:avLst/>
          </a:prstGeom>
          <a:noFill/>
        </p:spPr>
      </p:pic>
      <p:sp>
        <p:nvSpPr>
          <p:cNvPr id="9254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9253" name="Picture 3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2348880"/>
            <a:ext cx="685800" cy="323850"/>
          </a:xfrm>
          <a:prstGeom prst="rect">
            <a:avLst/>
          </a:prstGeom>
          <a:noFill/>
        </p:spPr>
      </p:pic>
      <p:sp>
        <p:nvSpPr>
          <p:cNvPr id="42" name="pole tekstowe 41"/>
          <p:cNvSpPr txBox="1"/>
          <p:nvPr/>
        </p:nvSpPr>
        <p:spPr>
          <a:xfrm>
            <a:off x="467544" y="3573016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Wyznaczmy teraz izokliny (zerowe) .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Izokliny danej zmiennej x(t) są krzywymi na których ta zmienna nie zależy od czasu          .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Jeśli rozwiązanie przecina izoklinę to tylko pod kątem prostym do osi danej zmiennej.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Izoklina zmiennej V jest wyznaczona przez równanie</a:t>
            </a:r>
          </a:p>
          <a:p>
            <a:endParaRPr lang="pl-P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56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9255" name="Picture 3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4149080"/>
            <a:ext cx="561975" cy="304800"/>
          </a:xfrm>
          <a:prstGeom prst="rect">
            <a:avLst/>
          </a:prstGeom>
          <a:noFill/>
        </p:spPr>
      </p:pic>
      <p:sp>
        <p:nvSpPr>
          <p:cNvPr id="9258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9257" name="Picture 4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5373216"/>
            <a:ext cx="3405555" cy="576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/>
          <p:cNvSpPr txBox="1"/>
          <p:nvPr/>
        </p:nvSpPr>
        <p:spPr>
          <a:xfrm>
            <a:off x="467544" y="260649"/>
            <a:ext cx="835292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Czyli V=0 lub P=   . Widzimy, że w tym przypadku izokliny zmiennej V 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są dwie proste w układzie współrzędnych (V, P).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Analogicznie izoklina zmiennej P jest zadana przez 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zatem znów mamy dwie proste P=0 i V=       .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Rozwiązanie stacjonarne czyli niezmieniające się w czasie, znajdują się na przecięciu izoklin obu zmiennych.</a:t>
            </a:r>
          </a:p>
          <a:p>
            <a:endParaRPr lang="pl-PL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pl-PL" sz="2400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Nasze rozwiązanie stacjonarne: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endParaRPr lang="pl-P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260648"/>
            <a:ext cx="142875" cy="514350"/>
          </a:xfrm>
          <a:prstGeom prst="rect">
            <a:avLst/>
          </a:prstGeom>
          <a:noFill/>
        </p:spPr>
      </p:pic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1484784"/>
            <a:ext cx="2592288" cy="409943"/>
          </a:xfrm>
          <a:prstGeom prst="rect">
            <a:avLst/>
          </a:prstGeom>
          <a:noFill/>
        </p:spPr>
      </p:pic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7660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1916832"/>
            <a:ext cx="276225" cy="514350"/>
          </a:xfrm>
          <a:prstGeom prst="rect">
            <a:avLst/>
          </a:prstGeom>
          <a:noFill/>
        </p:spPr>
      </p:pic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7662" name="Picture 1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4149080"/>
            <a:ext cx="2761507" cy="936104"/>
          </a:xfrm>
          <a:prstGeom prst="rect">
            <a:avLst/>
          </a:prstGeom>
          <a:noFill/>
        </p:spPr>
      </p:pic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0" y="1028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7665" name="Picture 1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4149080"/>
            <a:ext cx="2650448" cy="792088"/>
          </a:xfrm>
          <a:prstGeom prst="rect">
            <a:avLst/>
          </a:prstGeom>
          <a:noFill/>
        </p:spPr>
      </p:pic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0" y="952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trzałka w prawo 23"/>
          <p:cNvSpPr/>
          <p:nvPr/>
        </p:nvSpPr>
        <p:spPr>
          <a:xfrm>
            <a:off x="7308304" y="4437112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25" name="Strzałka w prawo 24"/>
          <p:cNvSpPr/>
          <p:nvPr/>
        </p:nvSpPr>
        <p:spPr>
          <a:xfrm>
            <a:off x="3644280" y="4589512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7668" name="Picture 2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5373216"/>
            <a:ext cx="1782198" cy="936104"/>
          </a:xfrm>
          <a:prstGeom prst="rect">
            <a:avLst/>
          </a:prstGeom>
          <a:noFill/>
        </p:spPr>
      </p:pic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0" y="952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7671" name="Picture 2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5157192"/>
            <a:ext cx="1440160" cy="1323873"/>
          </a:xfrm>
          <a:prstGeom prst="rect">
            <a:avLst/>
          </a:prstGeom>
          <a:noFill/>
        </p:spPr>
      </p:pic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0" y="15144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Strzałka w prawo 31"/>
          <p:cNvSpPr/>
          <p:nvPr/>
        </p:nvSpPr>
        <p:spPr>
          <a:xfrm>
            <a:off x="2555776" y="5733256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5436096" y="530120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A=(0,0)  B=(         )</a:t>
            </a:r>
            <a:endParaRPr lang="pl-P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678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7677" name="Picture 2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5301208"/>
            <a:ext cx="542925" cy="514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/>
          <p:cNvSpPr txBox="1"/>
          <p:nvPr/>
        </p:nvSpPr>
        <p:spPr>
          <a:xfrm>
            <a:off x="395536" y="260648"/>
            <a:ext cx="7560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Oba są sensowne biologicznie, ponieważ mają nieujemne współrzędne.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Przecięcia izoklin ustalają także w przestrzeni fazowej podobszary w których każda ze zmiennych ma ustalony kierunek zmian.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Gdy V&gt;0 to V(</a:t>
            </a:r>
            <a:r>
              <a:rPr lang="pl-P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r-aP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)&gt;0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V&gt;0 zatem V rośnie gdy tylko r-aP&gt;0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Czyli P&lt;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Czyli zmienna V rośnie poniżej izokliny                  , a powyżej maleje.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l-P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2924944"/>
            <a:ext cx="123825" cy="514350"/>
          </a:xfrm>
          <a:prstGeom prst="rect">
            <a:avLst/>
          </a:prstGeom>
          <a:noFill/>
        </p:spPr>
      </p:pic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3501008"/>
            <a:ext cx="656445" cy="504056"/>
          </a:xfrm>
          <a:prstGeom prst="rect">
            <a:avLst/>
          </a:prstGeom>
          <a:noFill/>
        </p:spPr>
      </p:pic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539552" y="4149080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Zmienna P zaś rośnie powyżej izokliny                   i maleje poniżej. </a:t>
            </a:r>
          </a:p>
          <a:p>
            <a:endParaRPr lang="pl-PL" dirty="0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8684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4365104"/>
            <a:ext cx="723900" cy="514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mst.mimuw.edu.pl/wyklady/mbm/wyk6_lv_szkic_pola.h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764704"/>
            <a:ext cx="6768752" cy="568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467544" y="260648"/>
            <a:ext cx="86764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W przestrzeni fazowej (</a:t>
            </a:r>
            <a:r>
              <a:rPr lang="pl-P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V,P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rozwiązania krążą  wokół rozwiązania stacjonarnego B. Wszystkie rozwiązania układu są okresowe co na portrecie obrazują krzywe zamknięte. 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Pojedyncza krzywa przechodząca przez (</a:t>
            </a:r>
            <a:r>
              <a:rPr lang="pl-P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Po) to orbita tego punktu.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Wszystkie orbity są krzywymi zamkniętymi wewnątrz których znajduje się rozwiązanie stacjonarne B. 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Bez względu na warunek początkowy mamy takie same średnie zagęszczenie, równe wartościom zagęszczeń dla rozwiązania stacjonarnego B.  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Nazywamy to prawem zachowania średnich.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   Wiadomo teraz dlaczego liczebność ryb drapieżnych po zakończeniu wojny wzrosła.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Gdy ryby nie były odławiane to ich średnie zagęszczenia wynosiły    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dla drapieżników i        dla ofiar.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 czasie wojny zagęszczenia wróciły do naturalnego poziomu.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l-P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4581128"/>
            <a:ext cx="142875" cy="514350"/>
          </a:xfrm>
          <a:prstGeom prst="rect">
            <a:avLst/>
          </a:prstGeom>
          <a:noFill/>
        </p:spPr>
      </p:pic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4653136"/>
            <a:ext cx="276225" cy="514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340768"/>
            <a:ext cx="5976664" cy="512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3131840" y="548680"/>
            <a:ext cx="24243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Portret fazowy</a:t>
            </a:r>
            <a:endParaRPr lang="pl-PL" sz="2400" dirty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539552" y="404664"/>
            <a:ext cx="777686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Natomiast przed wojną kiedy ryby były odławiane: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Gdzie -     współczynnik odławiania 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(zakładamy, że jest on jednakowy dla wszystkich ryb)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Średnie zagęszczenia wynosiły          dla drapieżników i  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dla ofiar. 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Zatem odławianie sprzyjało ofiarom, a drapieżników malało jest to tzw. Efekt odławiania.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 taki sposób </a:t>
            </a:r>
            <a:r>
              <a:rPr lang="pl-P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Volterra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wytłumaczył wzrost ilości drapieżników w czasie pierwszej wojny światowej.</a:t>
            </a:r>
          </a:p>
          <a:p>
            <a:endParaRPr lang="pl-P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1196752"/>
            <a:ext cx="5647932" cy="864096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11144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2132856"/>
            <a:ext cx="123825" cy="276225"/>
          </a:xfrm>
          <a:prstGeom prst="rect">
            <a:avLst/>
          </a:prstGeom>
          <a:noFill/>
        </p:spPr>
      </p:pic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2852936"/>
            <a:ext cx="533400" cy="514350"/>
          </a:xfrm>
          <a:prstGeom prst="rect">
            <a:avLst/>
          </a:prstGeom>
          <a:noFill/>
        </p:spPr>
      </p:pic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3356992"/>
            <a:ext cx="523875" cy="542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340768"/>
            <a:ext cx="5976664" cy="5212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ole tekstowe 7"/>
          <p:cNvSpPr txBox="1"/>
          <p:nvPr/>
        </p:nvSpPr>
        <p:spPr>
          <a:xfrm>
            <a:off x="467544" y="260648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Rozwiązanie V(t) i P(t) są przesunięte w czasie.</a:t>
            </a:r>
            <a:endParaRPr lang="pl-PL" sz="2400" dirty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395536" y="1412776"/>
            <a:ext cx="7992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Chociaż model Lotki – </a:t>
            </a:r>
            <a:r>
              <a:rPr lang="pl-P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Volterry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odzwierciedla obserwowane w naturze oscylacje w układach drapieżnik – ofiara, a także w sposób analityczny dowodzi ekologicznego prawa zachowania średnich w tych układach, to jednak nie jest pozbawiony wad. Przede wszystkim z matematycznego punktu widzenia jego główną wadę stanowi brak stabilności strukturalnej. (stabilność strukturalna oznacza, że niewielka zmiana prawej strony układu nie prowadzi do radykalnych zmian w dynamice rozwiązań). Widzimy, że w przypadku naszego pierwszego układu nawet bardzo mała zmiana prawej strony może skutkować zmianą typu stanu stacjonarnego — stan typu centrum bardzo łatwo zaburzyć. Dodatkowo model ma też pewną własność, która podlega krytyce z ekologicznego punktu widzenia. Rozwiązania układu pierwszego oscylują w taki sposób, że wzrost populacji drapieżników poprzedza wzrost populacji ofiar, natomiast w większości rzeczywistych układów drapieżnik – ofiara takie oscylacje są przesunięte w stosunku do tych rozwiązań; 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najpierw obserwujemy wzrost populacji ofiar, a potem następujący po nim wzrost populacji drapieżników. </a:t>
            </a:r>
            <a:endParaRPr lang="pl-P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483768" y="404664"/>
            <a:ext cx="45365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Krytyka modelu </a:t>
            </a:r>
          </a:p>
          <a:p>
            <a:r>
              <a:rPr lang="pl-PL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Lotki – </a:t>
            </a:r>
            <a:r>
              <a:rPr lang="pl-PL" sz="2400" b="1" dirty="0" err="1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Volterry</a:t>
            </a:r>
            <a:endParaRPr lang="pl-PL" sz="2400" b="1" dirty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67544" y="188640"/>
            <a:ext cx="813690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CIEKAWOSTKA !!!</a:t>
            </a:r>
          </a:p>
          <a:p>
            <a:endParaRPr lang="pl-P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Model </a:t>
            </a:r>
            <a:r>
              <a:rPr lang="pl-P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Lotki-Volterry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jest jednym z najbardziej popularnych  i najlepiej opisanym modelem teorii chaosu, której zastosowania w wielu naukach są ogromne. </a:t>
            </a:r>
          </a:p>
          <a:p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Teoria chaosu ma zastosowanie w modelowaniu zjawisk konkurencji na rynku towarów, modelowaniu popytu, konkurencji doskonałej, monopolu, oligopolu itp. Ponadto teoria ta znalazła liczne zastosowania m.in.  w </a:t>
            </a:r>
            <a:r>
              <a:rPr lang="pl-P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ekoligii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pl-P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teori</a:t>
            </a:r>
            <a:r>
              <a:rPr lang="pl-P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katastrof, mechanice, astrofizyce, mechanice kwantowej, kardiologii,  neurologii, hydrodynamice i wielu innych naukach.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115616" y="980728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Bibliografia: Urszula Foryś ,,Matematyka w biologii”- Model Lotki </a:t>
            </a:r>
            <a:r>
              <a:rPr lang="pl-PL" dirty="0" err="1" smtClean="0"/>
              <a:t>Volterry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331640" y="2060848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Wykonał: Łukasz Chwedczuk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619672" y="3501008"/>
            <a:ext cx="63367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Dziękuje za uwagę</a:t>
            </a:r>
            <a:endParaRPr lang="pl-PL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Niestandardowy 12">
      <a:dk1>
        <a:sysClr val="windowText" lastClr="000000"/>
      </a:dk1>
      <a:lt1>
        <a:srgbClr val="0070C0"/>
      </a:lt1>
      <a:dk2>
        <a:srgbClr val="0070C0"/>
      </a:dk2>
      <a:lt2>
        <a:srgbClr val="DBF5F9"/>
      </a:lt2>
      <a:accent1>
        <a:srgbClr val="0070C0"/>
      </a:accent1>
      <a:accent2>
        <a:srgbClr val="0070C0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415</TotalTime>
  <Words>714</Words>
  <Application>Microsoft Office PowerPoint</Application>
  <PresentationFormat>Pokaz na ekranie (4:3)</PresentationFormat>
  <Paragraphs>123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Przepływ</vt:lpstr>
      <vt:lpstr>Model Lotki - Volterry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Lotki Volltery</dc:title>
  <dc:creator>Łukasz</dc:creator>
  <cp:lastModifiedBy>Kowalski Ryszard</cp:lastModifiedBy>
  <cp:revision>37</cp:revision>
  <dcterms:created xsi:type="dcterms:W3CDTF">2013-04-11T16:33:07Z</dcterms:created>
  <dcterms:modified xsi:type="dcterms:W3CDTF">2013-05-06T09:30:19Z</dcterms:modified>
</cp:coreProperties>
</file>