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16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58" autoAdjust="0"/>
  </p:normalViewPr>
  <p:slideViewPr>
    <p:cSldViewPr>
      <p:cViewPr varScale="1">
        <p:scale>
          <a:sx n="74" d="100"/>
          <a:sy n="74" d="100"/>
        </p:scale>
        <p:origin x="-104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05340-D4C3-49D4-82FF-307B555EDB96}" type="datetimeFigureOut">
              <a:rPr lang="pl-PL" smtClean="0"/>
              <a:pPr/>
              <a:t>2013-05-05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06A04-1AAD-4FF6-AC99-5211D098881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05340-D4C3-49D4-82FF-307B555EDB96}" type="datetimeFigureOut">
              <a:rPr lang="pl-PL" smtClean="0"/>
              <a:pPr/>
              <a:t>2013-05-05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06A04-1AAD-4FF6-AC99-5211D098881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05340-D4C3-49D4-82FF-307B555EDB96}" type="datetimeFigureOut">
              <a:rPr lang="pl-PL" smtClean="0"/>
              <a:pPr/>
              <a:t>2013-05-05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06A04-1AAD-4FF6-AC99-5211D098881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05340-D4C3-49D4-82FF-307B555EDB96}" type="datetimeFigureOut">
              <a:rPr lang="pl-PL" smtClean="0"/>
              <a:pPr/>
              <a:t>2013-05-05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06A04-1AAD-4FF6-AC99-5211D098881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05340-D4C3-49D4-82FF-307B555EDB96}" type="datetimeFigureOut">
              <a:rPr lang="pl-PL" smtClean="0"/>
              <a:pPr/>
              <a:t>2013-05-05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06A04-1AAD-4FF6-AC99-5211D098881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05340-D4C3-49D4-82FF-307B555EDB96}" type="datetimeFigureOut">
              <a:rPr lang="pl-PL" smtClean="0"/>
              <a:pPr/>
              <a:t>2013-05-05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06A04-1AAD-4FF6-AC99-5211D098881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05340-D4C3-49D4-82FF-307B555EDB96}" type="datetimeFigureOut">
              <a:rPr lang="pl-PL" smtClean="0"/>
              <a:pPr/>
              <a:t>2013-05-05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06A04-1AAD-4FF6-AC99-5211D098881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05340-D4C3-49D4-82FF-307B555EDB96}" type="datetimeFigureOut">
              <a:rPr lang="pl-PL" smtClean="0"/>
              <a:pPr/>
              <a:t>2013-05-05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06A04-1AAD-4FF6-AC99-5211D098881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05340-D4C3-49D4-82FF-307B555EDB96}" type="datetimeFigureOut">
              <a:rPr lang="pl-PL" smtClean="0"/>
              <a:pPr/>
              <a:t>2013-05-05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06A04-1AAD-4FF6-AC99-5211D098881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05340-D4C3-49D4-82FF-307B555EDB96}" type="datetimeFigureOut">
              <a:rPr lang="pl-PL" smtClean="0"/>
              <a:pPr/>
              <a:t>2013-05-05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06A04-1AAD-4FF6-AC99-5211D098881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05340-D4C3-49D4-82FF-307B555EDB96}" type="datetimeFigureOut">
              <a:rPr lang="pl-PL" smtClean="0"/>
              <a:pPr/>
              <a:t>2013-05-05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06A04-1AAD-4FF6-AC99-5211D098881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E05340-D4C3-49D4-82FF-307B555EDB96}" type="datetimeFigureOut">
              <a:rPr lang="pl-PL" smtClean="0"/>
              <a:pPr/>
              <a:t>2013-05-05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06A04-1AAD-4FF6-AC99-5211D098881C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7" r:id="rId1"/>
    <p:sldLayoutId id="2147484118" r:id="rId2"/>
    <p:sldLayoutId id="2147484119" r:id="rId3"/>
    <p:sldLayoutId id="2147484120" r:id="rId4"/>
    <p:sldLayoutId id="2147484121" r:id="rId5"/>
    <p:sldLayoutId id="2147484122" r:id="rId6"/>
    <p:sldLayoutId id="2147484123" r:id="rId7"/>
    <p:sldLayoutId id="2147484124" r:id="rId8"/>
    <p:sldLayoutId id="2147484125" r:id="rId9"/>
    <p:sldLayoutId id="2147484126" r:id="rId10"/>
    <p:sldLayoutId id="21474841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1.png"/><Relationship Id="rId7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36.png"/><Relationship Id="rId5" Type="http://schemas.openxmlformats.org/officeDocument/2006/relationships/image" Target="../media/image31.png"/><Relationship Id="rId10" Type="http://schemas.openxmlformats.org/officeDocument/2006/relationships/image" Target="../media/image35.png"/><Relationship Id="rId4" Type="http://schemas.openxmlformats.org/officeDocument/2006/relationships/image" Target="../media/image30.png"/><Relationship Id="rId9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r>
              <a:rPr lang="pl-PL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lgerian" pitchFamily="82" charset="0"/>
              </a:rPr>
              <a:t>MODEL PHILLIPSA</a:t>
            </a:r>
            <a:endParaRPr lang="pl-PL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pl-PL" sz="2400" b="1" dirty="0" err="1" smtClean="0"/>
              <a:t>Alban</a:t>
            </a:r>
            <a:r>
              <a:rPr lang="pl-PL" sz="2400" b="1" dirty="0" smtClean="0"/>
              <a:t> William </a:t>
            </a:r>
            <a:r>
              <a:rPr lang="pl-PL" sz="2400" b="1" dirty="0" err="1" smtClean="0"/>
              <a:t>Phillips</a:t>
            </a:r>
            <a:r>
              <a:rPr lang="pl-PL" sz="2400" b="1" dirty="0" smtClean="0"/>
              <a:t> </a:t>
            </a:r>
            <a:r>
              <a:rPr lang="pl-PL" sz="2400" dirty="0" smtClean="0"/>
              <a:t>(1914-1975) - nowozelandzki ekonomista, pracujący głownie w Londynie, najbardziej znany z tzw. Krzywej </a:t>
            </a:r>
            <a:r>
              <a:rPr lang="pl-PL" sz="2400" dirty="0" err="1" smtClean="0"/>
              <a:t>Phillipsa</a:t>
            </a:r>
            <a:r>
              <a:rPr lang="pl-PL" sz="2400" dirty="0" smtClean="0"/>
              <a:t>, ukazującej zależność pomiędzy inflacją a bezrobociem.</a:t>
            </a:r>
          </a:p>
          <a:p>
            <a:pPr>
              <a:buNone/>
            </a:pPr>
            <a:r>
              <a:rPr lang="pl-PL" sz="2400" dirty="0" smtClean="0"/>
              <a:t>    Na podstawie własnych doświadczeń i poczynionych obserwacji  skonstruował model matematyczny tych zależności zwany obecnie modelem </a:t>
            </a:r>
            <a:r>
              <a:rPr lang="pl-PL" sz="2400" dirty="0" err="1" smtClean="0"/>
              <a:t>Phillipsa</a:t>
            </a:r>
            <a:r>
              <a:rPr lang="pl-PL" sz="2400" dirty="0" smtClean="0"/>
              <a:t>.</a:t>
            </a:r>
          </a:p>
          <a:p>
            <a:pPr>
              <a:buNone/>
            </a:pPr>
            <a:r>
              <a:rPr lang="pl-PL" sz="2400" dirty="0" smtClean="0"/>
              <a:t>    </a:t>
            </a:r>
            <a:r>
              <a:rPr lang="pl-PL" sz="2400" dirty="0" err="1" smtClean="0"/>
              <a:t>Phillips</a:t>
            </a:r>
            <a:r>
              <a:rPr lang="pl-PL" sz="2400" dirty="0" smtClean="0"/>
              <a:t> analizował dynamikę płac i bezrobocia w Wielkiej Brytanii od drugiej połowy XIX w. do połowy  XX w. Zaobserwował wtedy odwrotną zależność pomiędzy tymi wielkościami. Model </a:t>
            </a:r>
            <a:r>
              <a:rPr lang="pl-PL" sz="2400" dirty="0" err="1" smtClean="0"/>
              <a:t>Phillipsa</a:t>
            </a:r>
            <a:r>
              <a:rPr lang="pl-PL" sz="2400" dirty="0" smtClean="0"/>
              <a:t> przedstawia związek między tempem wzrostu płac a poziomem bezrobocia. Im większa dynamika wzrostu płac, tym niższa stopa bezrobocia. W warunkach niskiego bezrobocia, aby znaleźć i zatrudnić nowych pracowników, pracodawcy muszą oferować wyższy poziom płac niż w sytuacji, gdy bezrobocie jest wysokie.  Niskie bezrobocie dodatkowo zachęca już pracujących do formułowania wyższych żądań płacowych.</a:t>
            </a:r>
          </a:p>
          <a:p>
            <a:pPr algn="just">
              <a:buNone/>
            </a:pPr>
            <a:endParaRPr lang="pl-PL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2400" dirty="0" smtClean="0"/>
              <a:t>Niech:</a:t>
            </a:r>
          </a:p>
          <a:p>
            <a:r>
              <a:rPr lang="pl-PL" sz="2400" dirty="0"/>
              <a:t> </a:t>
            </a:r>
            <a:r>
              <a:rPr lang="pl-PL" sz="2400" dirty="0" smtClean="0"/>
              <a:t>V = </a:t>
            </a:r>
            <a:r>
              <a:rPr lang="pl-PL" sz="2400" dirty="0" err="1" smtClean="0"/>
              <a:t>V</a:t>
            </a:r>
            <a:r>
              <a:rPr lang="pl-PL" sz="2400" dirty="0" smtClean="0"/>
              <a:t>(t) – oznacza poziom płac nominalnych,</a:t>
            </a:r>
          </a:p>
          <a:p>
            <a:r>
              <a:rPr lang="pl-PL" sz="2400" dirty="0" smtClean="0"/>
              <a:t>U = </a:t>
            </a:r>
            <a:r>
              <a:rPr lang="pl-PL" sz="2400" dirty="0" err="1" smtClean="0"/>
              <a:t>U</a:t>
            </a:r>
            <a:r>
              <a:rPr lang="pl-PL" sz="2400" dirty="0" smtClean="0"/>
              <a:t>(t) – poziom bezrobocia</a:t>
            </a:r>
          </a:p>
          <a:p>
            <a:pPr>
              <a:buNone/>
            </a:pPr>
            <a:r>
              <a:rPr lang="pl-PL" sz="2400" dirty="0" smtClean="0"/>
              <a:t>Zakładamy, że tempo wzrostu płac zależy od poziomu bezrobocia, czyli </a:t>
            </a:r>
          </a:p>
          <a:p>
            <a:pPr>
              <a:buNone/>
            </a:pPr>
            <a:endParaRPr lang="pl-PL" sz="2400" dirty="0"/>
          </a:p>
          <a:p>
            <a:pPr algn="ctr">
              <a:buNone/>
            </a:pP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gdzie f(U) jest pewną funkcją, o której zakładamy, że jest malejąca, czyli f’(U)&lt;0. </a:t>
            </a:r>
          </a:p>
          <a:p>
            <a:pPr>
              <a:buNone/>
            </a:pPr>
            <a:r>
              <a:rPr lang="pl-PL" sz="2400" dirty="0" smtClean="0"/>
              <a:t>Ponadto, niech:</a:t>
            </a:r>
          </a:p>
          <a:p>
            <a:r>
              <a:rPr lang="pl-PL" sz="2400" dirty="0" smtClean="0"/>
              <a:t>P = </a:t>
            </a:r>
            <a:r>
              <a:rPr lang="pl-PL" sz="2400" dirty="0" err="1" smtClean="0"/>
              <a:t>P</a:t>
            </a:r>
            <a:r>
              <a:rPr lang="pl-PL" sz="2400" dirty="0" smtClean="0"/>
              <a:t>(t) – oznacza poziom cen rynkowych,</a:t>
            </a:r>
          </a:p>
          <a:p>
            <a:r>
              <a:rPr lang="pl-PL" sz="2400" dirty="0" smtClean="0"/>
              <a:t>w = </a:t>
            </a:r>
            <a:r>
              <a:rPr lang="pl-PL" sz="2400" dirty="0" err="1" smtClean="0"/>
              <a:t>w</a:t>
            </a:r>
            <a:r>
              <a:rPr lang="pl-PL" sz="2400" dirty="0" smtClean="0"/>
              <a:t>(t) – wydajność pracy</a:t>
            </a:r>
          </a:p>
          <a:p>
            <a:pPr>
              <a:buNone/>
            </a:pPr>
            <a:endParaRPr lang="pl-PL" sz="2400" dirty="0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16" y="2428868"/>
            <a:ext cx="1924050" cy="895350"/>
          </a:xfrm>
          <a:prstGeom prst="rect">
            <a:avLst/>
          </a:prstGeom>
          <a:noFill/>
        </p:spPr>
      </p:pic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0" y="13525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598331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2400" dirty="0" smtClean="0"/>
              <a:t>Wtedy stopę inflacji uważa się za różnicę między stopą wzrostu płac </a:t>
            </a:r>
            <a:r>
              <a:rPr lang="pl-PL" sz="2400" smtClean="0"/>
              <a:t>a wydajnością  </a:t>
            </a:r>
            <a:r>
              <a:rPr lang="pl-PL" sz="2400" dirty="0" smtClean="0"/>
              <a:t>pracy. Wobec tego</a:t>
            </a:r>
          </a:p>
          <a:p>
            <a:pPr>
              <a:buNone/>
            </a:pPr>
            <a:r>
              <a:rPr lang="pl-PL" sz="2400" dirty="0" smtClean="0"/>
              <a:t> </a:t>
            </a:r>
          </a:p>
          <a:p>
            <a:pPr>
              <a:buNone/>
            </a:pPr>
            <a:endParaRPr lang="pl-PL" sz="2400" dirty="0"/>
          </a:p>
          <a:p>
            <a:pPr>
              <a:buNone/>
            </a:pPr>
            <a:r>
              <a:rPr lang="pl-PL" sz="2400" dirty="0" smtClean="0"/>
              <a:t>W najprostszym modelu </a:t>
            </a:r>
            <a:r>
              <a:rPr lang="pl-PL" sz="2400" dirty="0" err="1" smtClean="0"/>
              <a:t>Phillipsa</a:t>
            </a:r>
            <a:r>
              <a:rPr lang="pl-PL" sz="2400" dirty="0" smtClean="0"/>
              <a:t> przyjmuje się, że funkcja f jest liniowa f(U) = </a:t>
            </a:r>
            <a:r>
              <a:rPr lang="el-GR" sz="2400" dirty="0" smtClean="0"/>
              <a:t>α</a:t>
            </a:r>
            <a:r>
              <a:rPr lang="pl-PL" sz="2400" dirty="0" smtClean="0"/>
              <a:t> – </a:t>
            </a:r>
            <a:r>
              <a:rPr lang="el-GR" sz="2400" dirty="0" smtClean="0"/>
              <a:t>β</a:t>
            </a:r>
            <a:r>
              <a:rPr lang="pl-PL" sz="2400" dirty="0" smtClean="0"/>
              <a:t>U; </a:t>
            </a:r>
            <a:r>
              <a:rPr lang="el-GR" sz="2400" dirty="0" smtClean="0"/>
              <a:t>α</a:t>
            </a:r>
            <a:r>
              <a:rPr lang="pl-PL" sz="2400" dirty="0" smtClean="0"/>
              <a:t>, </a:t>
            </a:r>
            <a:r>
              <a:rPr lang="el-GR" sz="2400" dirty="0" smtClean="0"/>
              <a:t>β</a:t>
            </a:r>
            <a:r>
              <a:rPr lang="pl-PL" sz="2400" dirty="0" smtClean="0"/>
              <a:t>&gt;0.</a:t>
            </a:r>
          </a:p>
          <a:p>
            <a:pPr>
              <a:buNone/>
            </a:pPr>
            <a:r>
              <a:rPr lang="pl-PL" sz="2400" dirty="0" smtClean="0"/>
              <a:t>Wtedy z powyższych równań otrzymamy zależność </a:t>
            </a:r>
          </a:p>
          <a:p>
            <a:pPr>
              <a:buNone/>
            </a:pPr>
            <a:endParaRPr lang="pl-PL" sz="2400" dirty="0" smtClean="0"/>
          </a:p>
          <a:p>
            <a:pPr>
              <a:buNone/>
            </a:pP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zwaną </a:t>
            </a:r>
            <a:r>
              <a:rPr lang="pl-PL" sz="2400" b="1" dirty="0" smtClean="0"/>
              <a:t>zależnością  </a:t>
            </a:r>
            <a:r>
              <a:rPr lang="pl-PL" sz="2400" b="1" dirty="0" err="1" smtClean="0"/>
              <a:t>Phillipsa</a:t>
            </a:r>
            <a:r>
              <a:rPr lang="pl-PL" sz="2400" b="1" dirty="0" smtClean="0"/>
              <a:t> </a:t>
            </a:r>
            <a:r>
              <a:rPr lang="pl-PL" sz="2400" dirty="0" smtClean="0"/>
              <a:t>. Stąd </a:t>
            </a:r>
          </a:p>
          <a:p>
            <a:pPr>
              <a:buNone/>
            </a:pPr>
            <a:endParaRPr lang="pl-PL" sz="2400" dirty="0" smtClean="0"/>
          </a:p>
          <a:p>
            <a:pPr>
              <a:buNone/>
            </a:pPr>
            <a:endParaRPr lang="pl-PL" sz="2400" dirty="0" smtClean="0"/>
          </a:p>
          <a:p>
            <a:pPr>
              <a:buNone/>
            </a:pPr>
            <a:endParaRPr lang="pl-PL" sz="2400" dirty="0" smtClean="0"/>
          </a:p>
          <a:p>
            <a:pPr>
              <a:buNone/>
            </a:pPr>
            <a:endParaRPr lang="pl-PL" sz="2400" dirty="0" smtClean="0"/>
          </a:p>
          <a:p>
            <a:pPr>
              <a:buNone/>
            </a:pPr>
            <a:endParaRPr lang="pl-PL" sz="2400" dirty="0" smtClean="0"/>
          </a:p>
          <a:p>
            <a:pPr>
              <a:buNone/>
            </a:pPr>
            <a:endParaRPr lang="pl-PL" sz="2400" dirty="0" smtClean="0"/>
          </a:p>
          <a:p>
            <a:pPr>
              <a:buNone/>
            </a:pPr>
            <a:endParaRPr lang="pl-PL" sz="2400" dirty="0" smtClean="0"/>
          </a:p>
          <a:p>
            <a:pPr>
              <a:buNone/>
            </a:pPr>
            <a:endParaRPr lang="pl-PL" sz="2400" dirty="0" smtClean="0"/>
          </a:p>
          <a:p>
            <a:pPr>
              <a:buNone/>
            </a:pPr>
            <a:endParaRPr lang="pl-PL" sz="2400" dirty="0" smtClean="0"/>
          </a:p>
          <a:p>
            <a:pPr>
              <a:buNone/>
            </a:pPr>
            <a:endParaRPr lang="pl-PL" sz="2400" dirty="0" smtClean="0"/>
          </a:p>
          <a:p>
            <a:pPr>
              <a:buNone/>
            </a:pPr>
            <a:endParaRPr lang="pl-PL" dirty="0"/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43174" y="1000108"/>
            <a:ext cx="3076575" cy="904875"/>
          </a:xfrm>
          <a:prstGeom prst="rect">
            <a:avLst/>
          </a:prstGeom>
          <a:noFill/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13620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66" y="3143248"/>
            <a:ext cx="5095875" cy="885825"/>
          </a:xfrm>
          <a:prstGeom prst="rect">
            <a:avLst/>
          </a:prstGeom>
          <a:noFill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43174" y="4572008"/>
            <a:ext cx="3028950" cy="904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l-PL" sz="2400" dirty="0" smtClean="0"/>
              <a:t>W praktyce częściej jednak stosuje się zależność  </a:t>
            </a:r>
            <a:r>
              <a:rPr lang="pl-PL" sz="2400" dirty="0" err="1" smtClean="0"/>
              <a:t>Phillipsa</a:t>
            </a:r>
            <a:r>
              <a:rPr lang="pl-PL" sz="2400" dirty="0" smtClean="0"/>
              <a:t> poszerzoną o oczekiwania płacowe, gdyż pracownicy obserwują tendencję inflacyjną , uwzględniają oczekiwania inflacyjne w swych żądaniach płacowych. Słabością podstawowego modelu jest nieuwzględnienie tego faktu.</a:t>
            </a:r>
          </a:p>
          <a:p>
            <a:pPr>
              <a:buNone/>
            </a:pPr>
            <a:r>
              <a:rPr lang="pl-PL" sz="2400" dirty="0" smtClean="0"/>
              <a:t>Aby wbudować go w model załóżmy, że:</a:t>
            </a:r>
          </a:p>
          <a:p>
            <a:pPr>
              <a:buNone/>
            </a:pPr>
            <a:endParaRPr lang="pl-PL" sz="2400" dirty="0" smtClean="0"/>
          </a:p>
          <a:p>
            <a:pPr>
              <a:buNone/>
            </a:pPr>
            <a:endParaRPr lang="pl-PL" sz="2400" dirty="0" smtClean="0"/>
          </a:p>
          <a:p>
            <a:pPr algn="just">
              <a:buNone/>
            </a:pPr>
            <a:r>
              <a:rPr lang="pl-PL" sz="2400" dirty="0" smtClean="0"/>
              <a:t>gdzie </a:t>
            </a:r>
            <a:r>
              <a:rPr lang="el-GR" sz="2400" dirty="0" smtClean="0"/>
              <a:t>π</a:t>
            </a:r>
            <a:r>
              <a:rPr lang="pl-PL" sz="2400" dirty="0" smtClean="0"/>
              <a:t> jest oczekiwaną stopą inflacji (w chwili t), a h jest ustalonym parametrem zmiany stopy inflacji  0 &lt; h ≤ 1. </a:t>
            </a:r>
          </a:p>
          <a:p>
            <a:pPr algn="just">
              <a:buNone/>
            </a:pPr>
            <a:r>
              <a:rPr lang="pl-PL" sz="2400" dirty="0" smtClean="0"/>
              <a:t>Po tej modyfikacji zależność </a:t>
            </a:r>
            <a:r>
              <a:rPr lang="pl-PL" sz="2400" dirty="0" err="1" smtClean="0"/>
              <a:t>Phillipsa</a:t>
            </a:r>
            <a:r>
              <a:rPr lang="pl-PL" sz="2400" dirty="0" smtClean="0"/>
              <a:t>  przyjmuje postać:</a:t>
            </a:r>
          </a:p>
          <a:p>
            <a:pPr algn="just">
              <a:buNone/>
            </a:pPr>
            <a:endParaRPr lang="pl-PL" sz="2400" dirty="0" smtClean="0"/>
          </a:p>
          <a:p>
            <a:pPr>
              <a:buNone/>
            </a:pP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 </a:t>
            </a:r>
          </a:p>
          <a:p>
            <a:pPr>
              <a:buNone/>
            </a:pPr>
            <a:endParaRPr lang="pl-PL" sz="2400" dirty="0" smtClean="0"/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endParaRPr lang="pl-PL" dirty="0"/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endParaRPr lang="pl-PL" dirty="0"/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13430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0" y="13620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2500306"/>
            <a:ext cx="3152775" cy="904875"/>
          </a:xfrm>
          <a:prstGeom prst="rect">
            <a:avLst/>
          </a:prstGeom>
          <a:noFill/>
        </p:spPr>
      </p:pic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5984" y="4429132"/>
            <a:ext cx="4276725" cy="904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14366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l-PL" sz="2400" dirty="0" smtClean="0"/>
              <a:t>Zakładamy ponadto, że tempo zmiany </a:t>
            </a:r>
            <a:r>
              <a:rPr lang="el-GR" sz="2400" dirty="0" smtClean="0"/>
              <a:t>π</a:t>
            </a:r>
            <a:r>
              <a:rPr lang="pl-PL" sz="2400" dirty="0" smtClean="0"/>
              <a:t> zależy bezpośrednio  od różnicy między rzeczywistą a oczekiwaną stopą inflacji, czyli:</a:t>
            </a:r>
          </a:p>
          <a:p>
            <a:pPr>
              <a:buNone/>
            </a:pPr>
            <a:endParaRPr lang="pl-PL" sz="2400" dirty="0" smtClean="0"/>
          </a:p>
          <a:p>
            <a:pPr>
              <a:buNone/>
            </a:pP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gdzie  współczynnik proporcjonalności jest dodatni (</a:t>
            </a:r>
            <a:r>
              <a:rPr lang="az-Cyrl-AZ" sz="2400" dirty="0" smtClean="0"/>
              <a:t>θ</a:t>
            </a:r>
            <a:r>
              <a:rPr lang="pl-PL" sz="2400" dirty="0" smtClean="0"/>
              <a:t>&gt;0). </a:t>
            </a:r>
          </a:p>
          <a:p>
            <a:pPr>
              <a:buNone/>
            </a:pPr>
            <a:r>
              <a:rPr lang="pl-PL" sz="2400" dirty="0" smtClean="0"/>
              <a:t>Niech ilość pieniądza  w ujęciu nominalnym  wynosi M, a więc w ujęciu realnym  R = M/P. Różniczkując tę zależność logarytmicznie , mamy:</a:t>
            </a:r>
          </a:p>
          <a:p>
            <a:pPr>
              <a:buNone/>
            </a:pPr>
            <a:endParaRPr lang="pl-PL" sz="2400" dirty="0" smtClean="0"/>
          </a:p>
          <a:p>
            <a:pPr>
              <a:buNone/>
            </a:pP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Ponadto zakładamy, że:</a:t>
            </a:r>
          </a:p>
          <a:p>
            <a:pPr>
              <a:buNone/>
            </a:pPr>
            <a:endParaRPr lang="pl-PL" sz="2400" dirty="0" smtClean="0"/>
          </a:p>
          <a:p>
            <a:pPr>
              <a:buNone/>
            </a:pPr>
            <a:endParaRPr lang="pl-PL" sz="2400" dirty="0" smtClean="0"/>
          </a:p>
          <a:p>
            <a:pPr>
              <a:buNone/>
            </a:pPr>
            <a:r>
              <a:rPr lang="pl-PL" sz="2400" dirty="0" smtClean="0"/>
              <a:t>gdzie stała k&gt;0. Ostatnie równanie wyraża zależność pomiędzy tempem wzrostu cen, tempem wzrostu ilości pieniądza a przyrostem bezrobocia. </a:t>
            </a:r>
          </a:p>
          <a:p>
            <a:pPr>
              <a:buNone/>
            </a:pPr>
            <a:endParaRPr lang="pl-PL" sz="2400" dirty="0" smtClean="0"/>
          </a:p>
          <a:p>
            <a:pPr>
              <a:buNone/>
            </a:pPr>
            <a:endParaRPr lang="pl-PL" sz="2400" dirty="0" smtClean="0"/>
          </a:p>
          <a:p>
            <a:pPr>
              <a:buNone/>
            </a:pPr>
            <a:endParaRPr lang="pl-PL" sz="2400" dirty="0" smtClean="0"/>
          </a:p>
          <a:p>
            <a:pPr>
              <a:buNone/>
            </a:pPr>
            <a:endParaRPr lang="pl-PL" sz="2400" dirty="0" smtClean="0"/>
          </a:p>
          <a:p>
            <a:pPr>
              <a:buNone/>
            </a:pPr>
            <a:endParaRPr lang="pl-PL" sz="2400" dirty="0" smtClean="0"/>
          </a:p>
          <a:p>
            <a:pPr>
              <a:buNone/>
            </a:pPr>
            <a:endParaRPr lang="pl-PL" sz="2400" dirty="0" smtClean="0"/>
          </a:p>
          <a:p>
            <a:pPr>
              <a:buNone/>
            </a:pPr>
            <a:endParaRPr lang="pl-PL" sz="2400" dirty="0" smtClean="0"/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endParaRPr lang="pl-PL" dirty="0" smtClean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13620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2286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13620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14612" y="928670"/>
            <a:ext cx="3152775" cy="885825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13430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1257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56" y="3214686"/>
            <a:ext cx="5029200" cy="895350"/>
          </a:xfrm>
          <a:prstGeom prst="rect">
            <a:avLst/>
          </a:prstGeom>
          <a:noFill/>
        </p:spPr>
      </p:pic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13525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5984" y="4429132"/>
            <a:ext cx="3524250" cy="895350"/>
          </a:xfrm>
          <a:prstGeom prst="rect">
            <a:avLst/>
          </a:prstGeom>
          <a:noFill/>
        </p:spPr>
      </p:pic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0" y="13525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2600" dirty="0" smtClean="0"/>
              <a:t>Przyjmując  stałą produktywność w można wyeliminować z równań dowolne dwie z trzech zmiennych U, </a:t>
            </a:r>
            <a:r>
              <a:rPr lang="el-GR" sz="2600" dirty="0" smtClean="0"/>
              <a:t>π</a:t>
            </a:r>
            <a:r>
              <a:rPr lang="pl-PL" sz="2600" dirty="0" smtClean="0"/>
              <a:t>, P.</a:t>
            </a:r>
          </a:p>
          <a:p>
            <a:pPr>
              <a:buNone/>
            </a:pPr>
            <a:r>
              <a:rPr lang="pl-PL" sz="2600" dirty="0" smtClean="0"/>
              <a:t>Przyjmiemy ostatnie założenie m = </a:t>
            </a:r>
            <a:r>
              <a:rPr lang="pl-PL" sz="2600" dirty="0" err="1" smtClean="0"/>
              <a:t>M</a:t>
            </a:r>
            <a:r>
              <a:rPr lang="pl-PL" sz="2600" dirty="0" smtClean="0"/>
              <a:t>’(t)/M(t), czyli stopa przyrostu podaży pieniądza w ujęciu nominalnym jest stała. </a:t>
            </a:r>
          </a:p>
          <a:p>
            <a:pPr>
              <a:buNone/>
            </a:pPr>
            <a:endParaRPr lang="pl-PL" sz="2600" dirty="0" smtClean="0"/>
          </a:p>
          <a:p>
            <a:pPr>
              <a:buNone/>
            </a:pPr>
            <a:endParaRPr lang="pl-PL" sz="2600" dirty="0" smtClean="0"/>
          </a:p>
          <a:p>
            <a:pPr>
              <a:buNone/>
            </a:pPr>
            <a:endParaRPr lang="pl-PL" sz="2600" dirty="0" smtClean="0"/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9239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0" y="9048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/>
          <a:lstStyle/>
          <a:p>
            <a:pPr algn="ctr">
              <a:buNone/>
            </a:pPr>
            <a:r>
              <a:rPr lang="pl-PL" sz="2600" dirty="0" smtClean="0"/>
              <a:t>RÓWNANIE ZMIENNEJ U</a:t>
            </a:r>
          </a:p>
          <a:p>
            <a:pPr>
              <a:buNone/>
            </a:pPr>
            <a:r>
              <a:rPr lang="pl-PL" sz="2600" dirty="0" smtClean="0"/>
              <a:t>Mamy:</a:t>
            </a:r>
          </a:p>
          <a:p>
            <a:pPr>
              <a:buNone/>
            </a:pPr>
            <a:endParaRPr lang="pl-PL" sz="2600" dirty="0" smtClean="0"/>
          </a:p>
          <a:p>
            <a:pPr>
              <a:buNone/>
            </a:pPr>
            <a:endParaRPr lang="pl-PL" sz="2600" dirty="0" smtClean="0"/>
          </a:p>
          <a:p>
            <a:pPr>
              <a:buNone/>
            </a:pPr>
            <a:endParaRPr lang="pl-PL" sz="2600" dirty="0" smtClean="0"/>
          </a:p>
          <a:p>
            <a:pPr>
              <a:buNone/>
            </a:pPr>
            <a:r>
              <a:rPr lang="pl-PL" sz="2600" dirty="0" smtClean="0"/>
              <a:t>Zatem:</a:t>
            </a:r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r>
              <a:rPr lang="pl-PL" sz="2600" dirty="0" smtClean="0"/>
              <a:t>Różniczkując to równanie otrzymujemy:</a:t>
            </a:r>
          </a:p>
          <a:p>
            <a:pPr>
              <a:buNone/>
            </a:pPr>
            <a:r>
              <a:rPr lang="pl-PL" sz="2600" dirty="0" smtClean="0"/>
              <a:t> </a:t>
            </a: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16" y="1142984"/>
            <a:ext cx="2114550" cy="466725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78" y="1714488"/>
            <a:ext cx="2209800" cy="447675"/>
          </a:xfrm>
          <a:prstGeom prst="rect">
            <a:avLst/>
          </a:prstGeom>
          <a:noFill/>
        </p:spPr>
      </p:pic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0" y="9048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43174" y="2214554"/>
            <a:ext cx="3409950" cy="447675"/>
          </a:xfrm>
          <a:prstGeom prst="rect">
            <a:avLst/>
          </a:prstGeom>
          <a:noFill/>
        </p:spPr>
      </p:pic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0" y="9048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51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1511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57422" y="3071810"/>
            <a:ext cx="4410075" cy="800100"/>
          </a:xfrm>
          <a:prstGeom prst="rect">
            <a:avLst/>
          </a:prstGeom>
          <a:noFill/>
        </p:spPr>
      </p:pic>
      <p:sp>
        <p:nvSpPr>
          <p:cNvPr id="21513" name="Rectangle 9"/>
          <p:cNvSpPr>
            <a:spLocks noChangeArrowheads="1"/>
          </p:cNvSpPr>
          <p:nvPr/>
        </p:nvSpPr>
        <p:spPr bwMode="auto">
          <a:xfrm>
            <a:off x="0" y="1257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515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1514" name="Picture 10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0364" y="4357694"/>
            <a:ext cx="2686050" cy="800100"/>
          </a:xfrm>
          <a:prstGeom prst="rect">
            <a:avLst/>
          </a:prstGeom>
          <a:noFill/>
        </p:spPr>
      </p:pic>
      <p:sp>
        <p:nvSpPr>
          <p:cNvPr id="21516" name="Rectangle 12"/>
          <p:cNvSpPr>
            <a:spLocks noChangeArrowheads="1"/>
          </p:cNvSpPr>
          <p:nvPr/>
        </p:nvSpPr>
        <p:spPr bwMode="auto">
          <a:xfrm>
            <a:off x="0" y="1257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/>
          <a:lstStyle/>
          <a:p>
            <a:pPr>
              <a:buNone/>
            </a:pPr>
            <a:r>
              <a:rPr lang="pl-PL" sz="2600" dirty="0" smtClean="0"/>
              <a:t>Z  równania                                  oraz z                                 mamy </a:t>
            </a:r>
          </a:p>
          <a:p>
            <a:pPr>
              <a:buNone/>
            </a:pPr>
            <a:endParaRPr lang="pl-PL" sz="2600" dirty="0" smtClean="0"/>
          </a:p>
          <a:p>
            <a:pPr>
              <a:buNone/>
            </a:pPr>
            <a:endParaRPr lang="pl-PL" sz="2600" dirty="0" smtClean="0"/>
          </a:p>
          <a:p>
            <a:pPr>
              <a:buNone/>
            </a:pPr>
            <a:r>
              <a:rPr lang="pl-PL" sz="2600" dirty="0" smtClean="0"/>
              <a:t>Korzystając z  </a:t>
            </a:r>
          </a:p>
          <a:p>
            <a:pPr>
              <a:buNone/>
            </a:pPr>
            <a:endParaRPr lang="pl-PL" sz="2600" dirty="0" smtClean="0"/>
          </a:p>
          <a:p>
            <a:pPr>
              <a:buNone/>
            </a:pPr>
            <a:endParaRPr lang="pl-PL" sz="2600" dirty="0" smtClean="0"/>
          </a:p>
          <a:p>
            <a:pPr>
              <a:buNone/>
            </a:pPr>
            <a:r>
              <a:rPr lang="pl-PL" sz="2600" dirty="0" smtClean="0"/>
              <a:t>oraz z </a:t>
            </a:r>
          </a:p>
          <a:p>
            <a:pPr>
              <a:buNone/>
            </a:pPr>
            <a:endParaRPr lang="pl-PL" sz="2600" dirty="0" smtClean="0"/>
          </a:p>
          <a:p>
            <a:pPr>
              <a:buNone/>
            </a:pPr>
            <a:r>
              <a:rPr lang="pl-PL" sz="2600" dirty="0" smtClean="0"/>
              <a:t>Możemy przepisać lewą stronę tego równania w postaci</a:t>
            </a:r>
          </a:p>
          <a:p>
            <a:pPr>
              <a:buNone/>
            </a:pPr>
            <a:r>
              <a:rPr lang="pl-PL" sz="2600" dirty="0" smtClean="0"/>
              <a:t>                                  </a:t>
            </a:r>
          </a:p>
          <a:p>
            <a:pPr>
              <a:buNone/>
            </a:pPr>
            <a:endParaRPr lang="pl-PL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57422" y="285728"/>
            <a:ext cx="2114550" cy="466725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72132" y="357166"/>
            <a:ext cx="2209800" cy="447675"/>
          </a:xfrm>
          <a:prstGeom prst="rect">
            <a:avLst/>
          </a:prstGeom>
          <a:noFill/>
        </p:spPr>
      </p:pic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32" y="1000108"/>
            <a:ext cx="5114925" cy="971550"/>
          </a:xfrm>
          <a:prstGeom prst="rect">
            <a:avLst/>
          </a:prstGeom>
          <a:noFill/>
        </p:spPr>
      </p:pic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0" y="14287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0298" y="2500306"/>
            <a:ext cx="4410075" cy="800100"/>
          </a:xfrm>
          <a:prstGeom prst="rect">
            <a:avLst/>
          </a:prstGeom>
          <a:noFill/>
        </p:spPr>
      </p:pic>
      <p:pic>
        <p:nvPicPr>
          <p:cNvPr id="10" name="Picture 10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43174" y="3714752"/>
            <a:ext cx="2686050" cy="800100"/>
          </a:xfrm>
          <a:prstGeom prst="rect">
            <a:avLst/>
          </a:prstGeom>
          <a:noFill/>
        </p:spPr>
      </p:pic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0" y="21621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22538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2537" name="Picture 9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20" y="5143512"/>
            <a:ext cx="4152900" cy="809625"/>
          </a:xfrm>
          <a:prstGeom prst="rect">
            <a:avLst/>
          </a:prstGeom>
          <a:noFill/>
        </p:spPr>
      </p:pic>
      <p:sp>
        <p:nvSpPr>
          <p:cNvPr id="22539" name="Rectangle 11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54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2540" name="Picture 12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29124" y="5143512"/>
            <a:ext cx="4124325" cy="809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2600" dirty="0" smtClean="0"/>
              <a:t>Na mocy                                                                       Mamy:</a:t>
            </a:r>
          </a:p>
          <a:p>
            <a:pPr>
              <a:buNone/>
            </a:pPr>
            <a:endParaRPr lang="pl-PL" sz="2600" dirty="0" smtClean="0"/>
          </a:p>
          <a:p>
            <a:pPr>
              <a:buNone/>
            </a:pPr>
            <a:r>
              <a:rPr lang="pl-PL" sz="2600" dirty="0" smtClean="0"/>
              <a:t>czyli </a:t>
            </a:r>
          </a:p>
          <a:p>
            <a:pPr>
              <a:buNone/>
            </a:pPr>
            <a:endParaRPr lang="pl-PL" sz="2600" dirty="0" smtClean="0"/>
          </a:p>
          <a:p>
            <a:pPr>
              <a:buNone/>
            </a:pPr>
            <a:r>
              <a:rPr lang="pl-PL" sz="2600" dirty="0" smtClean="0"/>
              <a:t>a więc</a:t>
            </a:r>
          </a:p>
          <a:p>
            <a:pPr>
              <a:buNone/>
            </a:pPr>
            <a:endParaRPr lang="pl-PL" sz="2600" dirty="0" smtClean="0"/>
          </a:p>
          <a:p>
            <a:pPr>
              <a:buNone/>
            </a:pPr>
            <a:r>
              <a:rPr lang="pl-PL" sz="2600" dirty="0" smtClean="0"/>
              <a:t>Stosując kryterium stabilności asymptotycznej widzimy, że pierwiastki równania </a:t>
            </a:r>
          </a:p>
          <a:p>
            <a:pPr>
              <a:buNone/>
            </a:pPr>
            <a:endParaRPr lang="pl-PL" sz="2600" dirty="0" smtClean="0"/>
          </a:p>
          <a:p>
            <a:pPr>
              <a:buNone/>
            </a:pPr>
            <a:r>
              <a:rPr lang="pl-PL" sz="2600" dirty="0" smtClean="0"/>
              <a:t>mają ujemną cześć rzeczywistą lub są ujemne, a więc funkcja dopełniająca dąży do zera w czasie.     </a:t>
            </a:r>
            <a:endParaRPr lang="pl-PL" sz="2600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85918" y="0"/>
            <a:ext cx="5114925" cy="971550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9239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785794"/>
            <a:ext cx="4238625" cy="466725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9239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86275" y="785794"/>
            <a:ext cx="4657725" cy="504825"/>
          </a:xfrm>
          <a:prstGeom prst="rect">
            <a:avLst/>
          </a:prstGeom>
          <a:noFill/>
        </p:spPr>
      </p:pic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9620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643050"/>
            <a:ext cx="5076825" cy="466725"/>
          </a:xfrm>
          <a:prstGeom prst="rect">
            <a:avLst/>
          </a:prstGeom>
          <a:noFill/>
        </p:spPr>
      </p:pic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9239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00650" y="1643050"/>
            <a:ext cx="3943350" cy="447675"/>
          </a:xfrm>
          <a:prstGeom prst="rect">
            <a:avLst/>
          </a:prstGeom>
          <a:noFill/>
        </p:spPr>
      </p:pic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0" y="9048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20" y="2571744"/>
            <a:ext cx="5286375" cy="466725"/>
          </a:xfrm>
          <a:prstGeom prst="rect">
            <a:avLst/>
          </a:prstGeom>
          <a:noFill/>
        </p:spPr>
      </p:pic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0" y="9239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86425" y="2571744"/>
            <a:ext cx="3457575" cy="447675"/>
          </a:xfrm>
          <a:prstGeom prst="rect">
            <a:avLst/>
          </a:prstGeom>
          <a:noFill/>
        </p:spPr>
      </p:pic>
      <p:sp>
        <p:nvSpPr>
          <p:cNvPr id="1045" name="Rectangle 21"/>
          <p:cNvSpPr>
            <a:spLocks noChangeArrowheads="1"/>
          </p:cNvSpPr>
          <p:nvPr/>
        </p:nvSpPr>
        <p:spPr bwMode="auto">
          <a:xfrm>
            <a:off x="0" y="9048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7" name="Rectangle 23"/>
          <p:cNvSpPr>
            <a:spLocks noChangeArrowheads="1"/>
          </p:cNvSpPr>
          <p:nvPr/>
        </p:nvSpPr>
        <p:spPr bwMode="auto">
          <a:xfrm>
            <a:off x="0" y="-228600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046" name="Picture 22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56" y="3929066"/>
            <a:ext cx="5095875" cy="457200"/>
          </a:xfrm>
          <a:prstGeom prst="rect">
            <a:avLst/>
          </a:prstGeom>
          <a:noFill/>
        </p:spPr>
      </p:pic>
      <p:sp>
        <p:nvSpPr>
          <p:cNvPr id="1048" name="Rectangle 24"/>
          <p:cNvSpPr>
            <a:spLocks noChangeArrowheads="1"/>
          </p:cNvSpPr>
          <p:nvPr/>
        </p:nvSpPr>
        <p:spPr bwMode="auto">
          <a:xfrm>
            <a:off x="0" y="9144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2600" dirty="0" smtClean="0"/>
              <a:t>Możemy uzyskać statyczne rozwiązanie szczególne </a:t>
            </a:r>
          </a:p>
          <a:p>
            <a:pPr>
              <a:buNone/>
            </a:pPr>
            <a:r>
              <a:rPr lang="pl-PL" sz="2600" dirty="0" smtClean="0"/>
              <a:t>musi ono spełniać</a:t>
            </a:r>
          </a:p>
          <a:p>
            <a:pPr>
              <a:buNone/>
            </a:pPr>
            <a:endParaRPr lang="pl-PL" sz="2600" dirty="0" smtClean="0"/>
          </a:p>
          <a:p>
            <a:pPr>
              <a:buNone/>
            </a:pPr>
            <a:r>
              <a:rPr lang="pl-PL" sz="2600" dirty="0" smtClean="0"/>
              <a:t>czyli </a:t>
            </a:r>
          </a:p>
          <a:p>
            <a:pPr>
              <a:buNone/>
            </a:pPr>
            <a:endParaRPr lang="pl-PL" sz="2600" dirty="0" smtClean="0"/>
          </a:p>
          <a:p>
            <a:pPr>
              <a:buNone/>
            </a:pPr>
            <a:endParaRPr lang="pl-PL" sz="2600" dirty="0" smtClean="0"/>
          </a:p>
          <a:p>
            <a:pPr>
              <a:buNone/>
            </a:pPr>
            <a:r>
              <a:rPr lang="pl-PL" sz="2600" dirty="0" smtClean="0"/>
              <a:t>Zatem w ogólności                    .</a:t>
            </a:r>
          </a:p>
          <a:p>
            <a:pPr>
              <a:buNone/>
            </a:pPr>
            <a:r>
              <a:rPr lang="pl-PL" sz="2600" dirty="0" smtClean="0"/>
              <a:t> Zwróćmy  uwagę, że przy  h = 1 granica stopy bezrobocia nie zależy od stopy wzrostu podaży pieniądza w ujęciu nominalnym. </a:t>
            </a:r>
          </a:p>
          <a:p>
            <a:pPr>
              <a:buNone/>
            </a:pPr>
            <a:endParaRPr lang="pl-PL" sz="2600" dirty="0"/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9144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29520" y="357166"/>
            <a:ext cx="1000125" cy="457200"/>
          </a:xfrm>
          <a:prstGeom prst="rect">
            <a:avLst/>
          </a:prstGeom>
          <a:noFill/>
        </p:spPr>
      </p:pic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3558" name="Picture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86050" y="2143116"/>
            <a:ext cx="3314700" cy="876300"/>
          </a:xfrm>
          <a:prstGeom prst="rect">
            <a:avLst/>
          </a:prstGeom>
          <a:noFill/>
        </p:spPr>
      </p:pic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3560" name="Picture 8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28860" y="1285860"/>
            <a:ext cx="4867275" cy="457200"/>
          </a:xfrm>
          <a:prstGeom prst="rect">
            <a:avLst/>
          </a:prstGeom>
          <a:noFill/>
        </p:spPr>
      </p:pic>
      <p:sp>
        <p:nvSpPr>
          <p:cNvPr id="23562" name="Rectangle 10"/>
          <p:cNvSpPr>
            <a:spLocks noChangeArrowheads="1"/>
          </p:cNvSpPr>
          <p:nvPr/>
        </p:nvSpPr>
        <p:spPr bwMode="auto">
          <a:xfrm>
            <a:off x="0" y="9144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564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3563" name="Picture 1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78" y="3214686"/>
            <a:ext cx="1314450" cy="571500"/>
          </a:xfrm>
          <a:prstGeom prst="rect">
            <a:avLst/>
          </a:prstGeom>
          <a:noFill/>
        </p:spPr>
      </p:pic>
      <p:sp>
        <p:nvSpPr>
          <p:cNvPr id="23565" name="Rectangle 13"/>
          <p:cNvSpPr>
            <a:spLocks noChangeArrowheads="1"/>
          </p:cNvSpPr>
          <p:nvPr/>
        </p:nvSpPr>
        <p:spPr bwMode="auto">
          <a:xfrm>
            <a:off x="0" y="10287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85720" y="214290"/>
            <a:ext cx="8401080" cy="591187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l-PL" sz="2600" b="1" dirty="0" smtClean="0"/>
              <a:t>RÓWNANIE ZMIENNEJ p</a:t>
            </a:r>
          </a:p>
          <a:p>
            <a:pPr>
              <a:buNone/>
            </a:pPr>
            <a:r>
              <a:rPr lang="pl-PL" sz="2600" b="1" dirty="0" smtClean="0"/>
              <a:t> </a:t>
            </a:r>
            <a:r>
              <a:rPr lang="pl-PL" sz="2600" dirty="0" smtClean="0"/>
              <a:t>Na mocy </a:t>
            </a:r>
          </a:p>
          <a:p>
            <a:pPr>
              <a:buNone/>
            </a:pPr>
            <a:r>
              <a:rPr lang="pl-PL" sz="2600" dirty="0" smtClean="0"/>
              <a:t>Mamy:</a:t>
            </a:r>
          </a:p>
          <a:p>
            <a:pPr>
              <a:buNone/>
            </a:pPr>
            <a:endParaRPr lang="pl-PL" sz="2600" dirty="0" smtClean="0"/>
          </a:p>
          <a:p>
            <a:pPr>
              <a:buNone/>
            </a:pPr>
            <a:r>
              <a:rPr lang="pl-PL" sz="2600" dirty="0" smtClean="0"/>
              <a:t>Stąd </a:t>
            </a:r>
          </a:p>
          <a:p>
            <a:pPr>
              <a:buNone/>
            </a:pPr>
            <a:endParaRPr lang="pl-PL" sz="2600" dirty="0" smtClean="0"/>
          </a:p>
          <a:p>
            <a:pPr>
              <a:buNone/>
            </a:pPr>
            <a:r>
              <a:rPr lang="pl-PL" sz="2600" dirty="0" smtClean="0"/>
              <a:t>a więc </a:t>
            </a:r>
          </a:p>
          <a:p>
            <a:pPr>
              <a:buNone/>
            </a:pPr>
            <a:endParaRPr lang="pl-PL" sz="2600" dirty="0" smtClean="0"/>
          </a:p>
          <a:p>
            <a:pPr>
              <a:buNone/>
            </a:pPr>
            <a:r>
              <a:rPr lang="pl-PL" sz="2600" dirty="0" smtClean="0"/>
              <a:t>Z                                 mamy                                więc</a:t>
            </a:r>
          </a:p>
          <a:p>
            <a:pPr>
              <a:buNone/>
            </a:pPr>
            <a:r>
              <a:rPr lang="pl-PL" sz="2600" dirty="0" smtClean="0"/>
              <a:t>oraz </a:t>
            </a:r>
          </a:p>
          <a:p>
            <a:pPr>
              <a:buNone/>
            </a:pPr>
            <a:r>
              <a:rPr lang="pl-PL" sz="2600" dirty="0" smtClean="0"/>
              <a:t>Z powyższych równań otrzymujemy;</a:t>
            </a:r>
          </a:p>
          <a:p>
            <a:pPr>
              <a:buNone/>
            </a:pPr>
            <a:r>
              <a:rPr lang="pl-PL" sz="2600" dirty="0" smtClean="0"/>
              <a:t>   </a:t>
            </a:r>
          </a:p>
          <a:p>
            <a:pPr>
              <a:buNone/>
            </a:pPr>
            <a:endParaRPr lang="pl-PL" sz="26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71670" y="714356"/>
            <a:ext cx="3409950" cy="447675"/>
          </a:xfrm>
          <a:prstGeom prst="rect">
            <a:avLst/>
          </a:prstGeom>
          <a:noFill/>
        </p:spPr>
      </p:pic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488" y="1643050"/>
            <a:ext cx="2390775" cy="447675"/>
          </a:xfrm>
          <a:prstGeom prst="rect">
            <a:avLst/>
          </a:prstGeom>
          <a:noFill/>
        </p:spPr>
      </p:pic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9048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2500306"/>
            <a:ext cx="3209925" cy="447675"/>
          </a:xfrm>
          <a:prstGeom prst="rect">
            <a:avLst/>
          </a:prstGeom>
          <a:noFill/>
        </p:spPr>
      </p:pic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0" y="9048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4583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71802" y="3429000"/>
            <a:ext cx="2162175" cy="447675"/>
          </a:xfrm>
          <a:prstGeom prst="rect">
            <a:avLst/>
          </a:prstGeom>
          <a:noFill/>
        </p:spPr>
      </p:pic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0" y="9048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4071942"/>
            <a:ext cx="2209800" cy="447675"/>
          </a:xfrm>
          <a:prstGeom prst="rect">
            <a:avLst/>
          </a:prstGeom>
          <a:noFill/>
        </p:spPr>
      </p:pic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24588" name="Rectangle 12"/>
          <p:cNvSpPr>
            <a:spLocks noChangeArrowheads="1"/>
          </p:cNvSpPr>
          <p:nvPr/>
        </p:nvSpPr>
        <p:spPr bwMode="auto">
          <a:xfrm>
            <a:off x="0" y="9048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590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4589" name="Picture 13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7620" y="4071942"/>
            <a:ext cx="2171700" cy="447675"/>
          </a:xfrm>
          <a:prstGeom prst="rect">
            <a:avLst/>
          </a:prstGeom>
          <a:noFill/>
        </p:spPr>
      </p:pic>
      <p:sp>
        <p:nvSpPr>
          <p:cNvPr id="24591" name="Rectangle 15"/>
          <p:cNvSpPr>
            <a:spLocks noChangeArrowheads="1"/>
          </p:cNvSpPr>
          <p:nvPr/>
        </p:nvSpPr>
        <p:spPr bwMode="auto">
          <a:xfrm>
            <a:off x="0" y="9048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593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4592" name="Picture 16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58016" y="4071942"/>
            <a:ext cx="2105025" cy="447675"/>
          </a:xfrm>
          <a:prstGeom prst="rect">
            <a:avLst/>
          </a:prstGeom>
          <a:noFill/>
        </p:spPr>
      </p:pic>
      <p:sp>
        <p:nvSpPr>
          <p:cNvPr id="24594" name="Rectangle 18"/>
          <p:cNvSpPr>
            <a:spLocks noChangeArrowheads="1"/>
          </p:cNvSpPr>
          <p:nvPr/>
        </p:nvSpPr>
        <p:spPr bwMode="auto">
          <a:xfrm>
            <a:off x="0" y="9048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596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4595" name="Picture 19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2976" y="4572008"/>
            <a:ext cx="2800350" cy="447675"/>
          </a:xfrm>
          <a:prstGeom prst="rect">
            <a:avLst/>
          </a:prstGeom>
          <a:noFill/>
        </p:spPr>
      </p:pic>
      <p:sp>
        <p:nvSpPr>
          <p:cNvPr id="24597" name="Rectangle 21"/>
          <p:cNvSpPr>
            <a:spLocks noChangeArrowheads="1"/>
          </p:cNvSpPr>
          <p:nvPr/>
        </p:nvSpPr>
        <p:spPr bwMode="auto">
          <a:xfrm>
            <a:off x="0" y="9048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599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4598" name="Picture 22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5572140"/>
            <a:ext cx="5467350" cy="447675"/>
          </a:xfrm>
          <a:prstGeom prst="rect">
            <a:avLst/>
          </a:prstGeom>
          <a:noFill/>
        </p:spPr>
      </p:pic>
      <p:sp>
        <p:nvSpPr>
          <p:cNvPr id="24600" name="Rectangle 24"/>
          <p:cNvSpPr>
            <a:spLocks noChangeArrowheads="1"/>
          </p:cNvSpPr>
          <p:nvPr/>
        </p:nvSpPr>
        <p:spPr bwMode="auto">
          <a:xfrm>
            <a:off x="0" y="9048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602" name="Rectangle 2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24603" name="Rectangle 27"/>
          <p:cNvSpPr>
            <a:spLocks noChangeArrowheads="1"/>
          </p:cNvSpPr>
          <p:nvPr/>
        </p:nvSpPr>
        <p:spPr bwMode="auto">
          <a:xfrm>
            <a:off x="0" y="9048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605" name="Rectangle 2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4604" name="Picture 28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5572140"/>
            <a:ext cx="714375" cy="447675"/>
          </a:xfrm>
          <a:prstGeom prst="rect">
            <a:avLst/>
          </a:prstGeom>
          <a:noFill/>
        </p:spPr>
      </p:pic>
      <p:sp>
        <p:nvSpPr>
          <p:cNvPr id="24606" name="Rectangle 30"/>
          <p:cNvSpPr>
            <a:spLocks noChangeArrowheads="1"/>
          </p:cNvSpPr>
          <p:nvPr/>
        </p:nvSpPr>
        <p:spPr bwMode="auto">
          <a:xfrm>
            <a:off x="0" y="9048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txBody>
          <a:bodyPr/>
          <a:lstStyle/>
          <a:p>
            <a:pPr>
              <a:buNone/>
            </a:pPr>
            <a:r>
              <a:rPr lang="pl-PL" sz="2600" dirty="0" smtClean="0"/>
              <a:t>Wreszcie</a:t>
            </a:r>
          </a:p>
          <a:p>
            <a:pPr>
              <a:buNone/>
            </a:pPr>
            <a:endParaRPr lang="pl-PL" sz="2600" dirty="0" smtClean="0"/>
          </a:p>
          <a:p>
            <a:pPr>
              <a:buNone/>
            </a:pPr>
            <a:r>
              <a:rPr lang="pl-PL" sz="2600" dirty="0" smtClean="0"/>
              <a:t>Funkcja uzupełniająca znów dąży do zera. Statyczne rozwiązanie szczególne                     musi spełniać</a:t>
            </a:r>
          </a:p>
          <a:p>
            <a:pPr>
              <a:buNone/>
            </a:pPr>
            <a:r>
              <a:rPr lang="pl-PL" sz="2600" dirty="0" smtClean="0"/>
              <a:t>                                   czyli    </a:t>
            </a:r>
          </a:p>
          <a:p>
            <a:pPr>
              <a:buNone/>
            </a:pPr>
            <a:r>
              <a:rPr lang="pl-PL" sz="2600" dirty="0" smtClean="0"/>
              <a:t>Stopa inflacji            zbiega zatem do       - stałej stopy wzrostu podaży pieniądza w ujęciu nominalnym.</a:t>
            </a:r>
          </a:p>
          <a:p>
            <a:pPr>
              <a:buNone/>
            </a:pPr>
            <a:r>
              <a:rPr lang="pl-PL" sz="2600" dirty="0" smtClean="0"/>
              <a:t>                               </a:t>
            </a:r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14" y="785794"/>
            <a:ext cx="5057775" cy="447675"/>
          </a:xfrm>
          <a:prstGeom prst="rect">
            <a:avLst/>
          </a:prstGeom>
          <a:noFill/>
        </p:spPr>
      </p:pic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0" y="9048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57950" y="785794"/>
            <a:ext cx="971550" cy="447675"/>
          </a:xfrm>
          <a:prstGeom prst="rect">
            <a:avLst/>
          </a:prstGeom>
          <a:noFill/>
        </p:spPr>
      </p:pic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0" y="9048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71934" y="1571612"/>
            <a:ext cx="1323975" cy="447675"/>
          </a:xfrm>
          <a:prstGeom prst="rect">
            <a:avLst/>
          </a:prstGeom>
          <a:noFill/>
        </p:spPr>
      </p:pic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0" y="9048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5611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25612" name="Rectangle 12"/>
          <p:cNvSpPr>
            <a:spLocks noChangeArrowheads="1"/>
          </p:cNvSpPr>
          <p:nvPr/>
        </p:nvSpPr>
        <p:spPr bwMode="auto">
          <a:xfrm>
            <a:off x="0" y="9048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5614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5613" name="Picture 1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2071678"/>
            <a:ext cx="2409825" cy="447675"/>
          </a:xfrm>
          <a:prstGeom prst="rect">
            <a:avLst/>
          </a:prstGeom>
          <a:noFill/>
        </p:spPr>
      </p:pic>
      <p:sp>
        <p:nvSpPr>
          <p:cNvPr id="25615" name="Rectangle 15"/>
          <p:cNvSpPr>
            <a:spLocks noChangeArrowheads="1"/>
          </p:cNvSpPr>
          <p:nvPr/>
        </p:nvSpPr>
        <p:spPr bwMode="auto">
          <a:xfrm>
            <a:off x="0" y="9048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5617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5616" name="Picture 16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9058" y="2071678"/>
            <a:ext cx="1009650" cy="447675"/>
          </a:xfrm>
          <a:prstGeom prst="rect">
            <a:avLst/>
          </a:prstGeom>
          <a:noFill/>
        </p:spPr>
      </p:pic>
      <p:sp>
        <p:nvSpPr>
          <p:cNvPr id="25618" name="Rectangle 18"/>
          <p:cNvSpPr>
            <a:spLocks noChangeArrowheads="1"/>
          </p:cNvSpPr>
          <p:nvPr/>
        </p:nvSpPr>
        <p:spPr bwMode="auto">
          <a:xfrm>
            <a:off x="0" y="9048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5620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5619" name="Picture 19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28860" y="2571744"/>
            <a:ext cx="619125" cy="447675"/>
          </a:xfrm>
          <a:prstGeom prst="rect">
            <a:avLst/>
          </a:prstGeom>
          <a:noFill/>
        </p:spPr>
      </p:pic>
      <p:sp>
        <p:nvSpPr>
          <p:cNvPr id="25622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5621" name="Picture 21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6" y="2571744"/>
            <a:ext cx="304800" cy="447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pl-PL" sz="2600" b="1" dirty="0" smtClean="0"/>
              <a:t>DŁUGOOKRESOWA ZALEŻNOŚĆ PHILLIPSA</a:t>
            </a:r>
          </a:p>
          <a:p>
            <a:pPr>
              <a:buNone/>
            </a:pPr>
            <a:r>
              <a:rPr lang="pl-PL" sz="2600" dirty="0" smtClean="0"/>
              <a:t>Długookresową zależność </a:t>
            </a:r>
            <a:r>
              <a:rPr lang="pl-PL" sz="2600" dirty="0" err="1" smtClean="0"/>
              <a:t>Phillipsa</a:t>
            </a:r>
            <a:r>
              <a:rPr lang="pl-PL" sz="2600" dirty="0" smtClean="0"/>
              <a:t> definiuje się jako związek między granicą stopy bezrobocia (stopą w stanie równowagi statycznej) a graniczną (w stanie równowagi) stopą inflacji. </a:t>
            </a:r>
          </a:p>
          <a:p>
            <a:pPr>
              <a:buNone/>
            </a:pPr>
            <a:endParaRPr lang="pl-PL" sz="2600" dirty="0" smtClean="0"/>
          </a:p>
          <a:p>
            <a:pPr>
              <a:buNone/>
            </a:pPr>
            <a:r>
              <a:rPr lang="pl-PL" sz="2600" dirty="0" smtClean="0"/>
              <a:t>Wiemy z                                                    że związek ten jest </a:t>
            </a:r>
          </a:p>
          <a:p>
            <a:pPr>
              <a:buNone/>
            </a:pPr>
            <a:endParaRPr lang="pl-PL" sz="2600" dirty="0" smtClean="0"/>
          </a:p>
          <a:p>
            <a:pPr>
              <a:buNone/>
            </a:pPr>
            <a:r>
              <a:rPr lang="pl-PL" sz="2600" dirty="0" smtClean="0"/>
              <a:t>opisany równaniem: </a:t>
            </a:r>
          </a:p>
          <a:p>
            <a:pPr>
              <a:buNone/>
            </a:pPr>
            <a:endParaRPr lang="pl-PL" sz="2600" dirty="0" smtClean="0"/>
          </a:p>
          <a:p>
            <a:pPr>
              <a:buNone/>
            </a:pPr>
            <a:endParaRPr lang="pl-PL" sz="2600" dirty="0" smtClean="0"/>
          </a:p>
          <a:p>
            <a:pPr>
              <a:buNone/>
            </a:pPr>
            <a:endParaRPr lang="pl-PL" sz="2600" dirty="0" smtClean="0"/>
          </a:p>
          <a:p>
            <a:pPr>
              <a:buNone/>
            </a:pPr>
            <a:r>
              <a:rPr lang="pl-PL" sz="2600" dirty="0" smtClean="0"/>
              <a:t>Wykres tej zależności – długookresowa krzywa </a:t>
            </a:r>
            <a:r>
              <a:rPr lang="pl-PL" sz="2600" dirty="0" err="1" smtClean="0"/>
              <a:t>Phillipsa</a:t>
            </a:r>
            <a:r>
              <a:rPr lang="pl-PL" sz="2600" dirty="0" smtClean="0"/>
              <a:t> – jest prostą. Gdy              prosta ta jest pionowa.  Stała </a:t>
            </a:r>
            <a:r>
              <a:rPr lang="pl-PL" sz="2600" b="1" dirty="0" smtClean="0"/>
              <a:t>(</a:t>
            </a:r>
            <a:r>
              <a:rPr lang="el-GR" sz="2600" b="1" dirty="0" smtClean="0"/>
              <a:t>α</a:t>
            </a:r>
            <a:r>
              <a:rPr lang="pl-PL" sz="2600" b="1" dirty="0" smtClean="0"/>
              <a:t> – w)/</a:t>
            </a:r>
            <a:r>
              <a:rPr lang="el-GR" sz="2600" b="1" dirty="0" smtClean="0"/>
              <a:t>β</a:t>
            </a:r>
            <a:r>
              <a:rPr lang="pl-PL" sz="2600" b="1" dirty="0" smtClean="0"/>
              <a:t> </a:t>
            </a:r>
            <a:r>
              <a:rPr lang="pl-PL" sz="2600" dirty="0" smtClean="0"/>
              <a:t>nazywana jest naturalną stopą bezrobocia. </a:t>
            </a:r>
          </a:p>
          <a:p>
            <a:pPr>
              <a:buNone/>
            </a:pPr>
            <a:endParaRPr lang="pl-PL" sz="2600" dirty="0" smtClean="0"/>
          </a:p>
          <a:p>
            <a:pPr>
              <a:buNone/>
            </a:pPr>
            <a:r>
              <a:rPr lang="pl-PL" sz="2600" dirty="0" smtClean="0"/>
              <a:t> 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14480" y="1643050"/>
            <a:ext cx="3314700" cy="876300"/>
          </a:xfrm>
          <a:prstGeom prst="rect">
            <a:avLst/>
          </a:prstGeom>
          <a:noFill/>
        </p:spPr>
      </p:pic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08" y="3000372"/>
            <a:ext cx="3486150" cy="876300"/>
          </a:xfrm>
          <a:prstGeom prst="rect">
            <a:avLst/>
          </a:prstGeom>
          <a:noFill/>
        </p:spPr>
      </p:pic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0" y="13335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6630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57422" y="4357694"/>
            <a:ext cx="904875" cy="447675"/>
          </a:xfrm>
          <a:prstGeom prst="rect">
            <a:avLst/>
          </a:prstGeom>
          <a:noFill/>
        </p:spPr>
      </p:pic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6636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26637" name="Rectangle 13"/>
          <p:cNvSpPr>
            <a:spLocks noChangeArrowheads="1"/>
          </p:cNvSpPr>
          <p:nvPr/>
        </p:nvSpPr>
        <p:spPr bwMode="auto">
          <a:xfrm>
            <a:off x="0" y="1357298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 descr="wykres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14344" y="1688910"/>
            <a:ext cx="2115312" cy="296265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txBody>
          <a:bodyPr/>
          <a:lstStyle/>
          <a:p>
            <a:pPr>
              <a:buNone/>
            </a:pPr>
            <a:r>
              <a:rPr lang="pl-PL" dirty="0" smtClean="0"/>
              <a:t>LITERATURA:</a:t>
            </a:r>
          </a:p>
          <a:p>
            <a:r>
              <a:rPr lang="pl-PL" dirty="0" smtClean="0"/>
              <a:t>Ostoja – Ostaszewski Adam, </a:t>
            </a:r>
            <a:r>
              <a:rPr lang="pl-PL" i="1" dirty="0" smtClean="0"/>
              <a:t>Matematyka w ekonomii. Modele i metody. T. 2, </a:t>
            </a:r>
          </a:p>
          <a:p>
            <a:r>
              <a:rPr lang="pl-PL" dirty="0" smtClean="0"/>
              <a:t>Kanas Stanisława, </a:t>
            </a:r>
            <a:r>
              <a:rPr lang="pl-PL" i="1" dirty="0" smtClean="0"/>
              <a:t>Podstawy ekonomii matematycznej.</a:t>
            </a:r>
          </a:p>
          <a:p>
            <a:pPr>
              <a:buNone/>
            </a:pPr>
            <a:endParaRPr lang="pl-PL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694</TotalTime>
  <Words>719</Words>
  <Application>Microsoft Office PowerPoint</Application>
  <PresentationFormat>Pokaz na ekranie (4:3)</PresentationFormat>
  <Paragraphs>133</Paragraphs>
  <Slides>16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17" baseType="lpstr">
      <vt:lpstr>Motyw pakietu Office</vt:lpstr>
      <vt:lpstr>MODEL PHILLIPSA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</vt:vector>
  </TitlesOfParts>
  <Company>-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 PHILLIPSA</dc:title>
  <dc:creator>anka</dc:creator>
  <cp:lastModifiedBy>anka</cp:lastModifiedBy>
  <cp:revision>71</cp:revision>
  <dcterms:created xsi:type="dcterms:W3CDTF">2013-04-27T14:03:43Z</dcterms:created>
  <dcterms:modified xsi:type="dcterms:W3CDTF">2013-05-05T20:24:50Z</dcterms:modified>
</cp:coreProperties>
</file>