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3" r:id="rId12"/>
    <p:sldId id="274" r:id="rId13"/>
    <p:sldId id="270" r:id="rId14"/>
    <p:sldId id="268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00"/>
    <a:srgbClr val="C7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906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6518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5997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723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071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4742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664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813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3084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3887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44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29C27-0418-460F-B42E-3A439541B38C}" type="datetimeFigureOut">
              <a:rPr lang="pl-PL" smtClean="0"/>
              <a:t>2013-04-14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DCB1-7E04-4FAE-8A38-652E76F69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673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848872" cy="2550145"/>
          </a:xfrm>
        </p:spPr>
        <p:txBody>
          <a:bodyPr/>
          <a:lstStyle/>
          <a:p>
            <a:pPr algn="ctr"/>
            <a:r>
              <a:rPr lang="pl-PL" b="1" dirty="0" smtClean="0">
                <a:cs typeface="Times New Roman" pitchFamily="18" charset="0"/>
              </a:rPr>
              <a:t>MODEL LOGISTYCZNY I JEGO UOGÓLNIENIA</a:t>
            </a:r>
            <a:endParaRPr lang="pl-PL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0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1. </a:t>
            </a:r>
            <a:r>
              <a:rPr lang="pl-PL" dirty="0" smtClean="0"/>
              <a:t>Model </a:t>
            </a:r>
            <a:r>
              <a:rPr lang="pl-PL" dirty="0" err="1" smtClean="0"/>
              <a:t>Verhulsta</a:t>
            </a:r>
            <a:r>
              <a:rPr lang="pl-PL" dirty="0" smtClean="0"/>
              <a:t> </a:t>
            </a:r>
            <a:r>
              <a:rPr lang="pl-PL" b="1" dirty="0" smtClean="0"/>
              <a:t>(tzw. model logistyczny)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2476872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 smtClean="0"/>
              <a:t>Model pojedynczej populacji bazujący na modelu Malthusa, opisujący rozwój tejże populacji z uwzględnieniem pojemności środowiska.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2764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264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b="1" u="sng" dirty="0" smtClean="0"/>
              <a:t>Założenia modelu:</a:t>
            </a:r>
          </a:p>
          <a:p>
            <a:pPr marL="0" indent="0">
              <a:buNone/>
            </a:pPr>
            <a:endParaRPr lang="pl-PL" sz="2600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pl-PL" sz="2600" b="1" dirty="0" smtClean="0">
                <a:latin typeface="Calibri" pitchFamily="34" charset="0"/>
              </a:rPr>
              <a:t>-</a:t>
            </a:r>
            <a:r>
              <a:rPr lang="pl-PL" sz="2600" dirty="0" smtClean="0">
                <a:latin typeface="Calibri" pitchFamily="34" charset="0"/>
              </a:rPr>
              <a:t>w środowisku występuje tylko jeden gatunek Ɛ</a:t>
            </a:r>
          </a:p>
          <a:p>
            <a:pPr marL="0" indent="0">
              <a:buNone/>
            </a:pPr>
            <a:r>
              <a:rPr lang="pl-PL" sz="2600" b="1" dirty="0">
                <a:latin typeface="Calibri" pitchFamily="34" charset="0"/>
              </a:rPr>
              <a:t>*</a:t>
            </a:r>
            <a:r>
              <a:rPr lang="pl-PL" sz="2600" dirty="0" smtClean="0">
                <a:latin typeface="Calibri" pitchFamily="34" charset="0"/>
              </a:rPr>
              <a:t>zasoby </a:t>
            </a:r>
            <a:r>
              <a:rPr lang="pl-PL" sz="2600" dirty="0">
                <a:latin typeface="Calibri" pitchFamily="34" charset="0"/>
              </a:rPr>
              <a:t>ś</a:t>
            </a:r>
            <a:r>
              <a:rPr lang="pl-PL" sz="2600" dirty="0" smtClean="0">
                <a:latin typeface="Calibri" pitchFamily="34" charset="0"/>
              </a:rPr>
              <a:t>rodowiska są ograniczone-występuje konkurencja wewnątrzgatunkowa</a:t>
            </a:r>
          </a:p>
          <a:p>
            <a:pPr marL="0" indent="0">
              <a:buNone/>
            </a:pPr>
            <a:r>
              <a:rPr lang="pl-PL" sz="2600" b="1" dirty="0" smtClean="0">
                <a:latin typeface="Calibri" pitchFamily="34" charset="0"/>
              </a:rPr>
              <a:t>*</a:t>
            </a:r>
            <a:r>
              <a:rPr lang="pl-PL" sz="2600" dirty="0" smtClean="0">
                <a:latin typeface="Calibri" pitchFamily="34" charset="0"/>
              </a:rPr>
              <a:t>liczebność populacji nie przekracza pojemności środowiska</a:t>
            </a:r>
          </a:p>
          <a:p>
            <a:pPr marL="0" indent="0">
              <a:buNone/>
            </a:pPr>
            <a:r>
              <a:rPr lang="pl-PL" sz="2600" b="1" dirty="0" smtClean="0">
                <a:latin typeface="Calibri" pitchFamily="34" charset="0"/>
              </a:rPr>
              <a:t>-</a:t>
            </a:r>
            <a:r>
              <a:rPr lang="pl-PL" sz="2600" dirty="0" smtClean="0">
                <a:latin typeface="Calibri" pitchFamily="34" charset="0"/>
              </a:rPr>
              <a:t>osobniki są jednorodne</a:t>
            </a:r>
          </a:p>
          <a:p>
            <a:pPr marL="0" indent="0">
              <a:buNone/>
            </a:pPr>
            <a:r>
              <a:rPr lang="pl-PL" sz="2600" b="1" dirty="0" smtClean="0">
                <a:latin typeface="Calibri" pitchFamily="34" charset="0"/>
              </a:rPr>
              <a:t>-</a:t>
            </a:r>
            <a:r>
              <a:rPr lang="pl-PL" sz="2600" dirty="0" smtClean="0">
                <a:latin typeface="Calibri" pitchFamily="34" charset="0"/>
              </a:rPr>
              <a:t>każdy osobnik dzieli się co Ƭ jednostek czasu</a:t>
            </a:r>
          </a:p>
          <a:p>
            <a:pPr marL="0" indent="0">
              <a:buNone/>
            </a:pPr>
            <a:r>
              <a:rPr lang="pl-PL" sz="2600" b="1" dirty="0" smtClean="0">
                <a:latin typeface="Calibri" pitchFamily="34" charset="0"/>
              </a:rPr>
              <a:t>-</a:t>
            </a:r>
            <a:r>
              <a:rPr lang="pl-PL" sz="2600" dirty="0" smtClean="0">
                <a:latin typeface="Calibri" pitchFamily="34" charset="0"/>
              </a:rPr>
              <a:t>każdorazowo z jednego osobnika w chwili podziału rodzi się </a:t>
            </a:r>
            <a:r>
              <a:rPr lang="el-GR" sz="2600" dirty="0" smtClean="0">
                <a:latin typeface="Calibri" pitchFamily="34" charset="0"/>
              </a:rPr>
              <a:t>λ</a:t>
            </a:r>
            <a:r>
              <a:rPr lang="pl-PL" sz="2600" dirty="0" smtClean="0">
                <a:latin typeface="Calibri" pitchFamily="34" charset="0"/>
              </a:rPr>
              <a:t> nowych osobników</a:t>
            </a:r>
            <a:br>
              <a:rPr lang="pl-PL" sz="2600" dirty="0" smtClean="0">
                <a:latin typeface="Calibri" pitchFamily="34" charset="0"/>
              </a:rPr>
            </a:br>
            <a:r>
              <a:rPr lang="pl-PL" sz="2600" b="1" dirty="0" smtClean="0">
                <a:latin typeface="Calibri" pitchFamily="34" charset="0"/>
              </a:rPr>
              <a:t>-</a:t>
            </a:r>
            <a:r>
              <a:rPr lang="pl-PL" sz="2600" dirty="0" smtClean="0">
                <a:latin typeface="Calibri" pitchFamily="34" charset="0"/>
              </a:rPr>
              <a:t>w przedziale czasu (t, t+</a:t>
            </a:r>
            <a:r>
              <a:rPr lang="el-GR" sz="2600" dirty="0" smtClean="0">
                <a:latin typeface="Calibri" pitchFamily="34" charset="0"/>
              </a:rPr>
              <a:t>Δ</a:t>
            </a:r>
            <a:r>
              <a:rPr lang="pl-PL" sz="2600" dirty="0" smtClean="0">
                <a:latin typeface="Calibri" pitchFamily="34" charset="0"/>
              </a:rPr>
              <a:t>t) chwile, w których występuje rozmnażanie są rozłożone równomiernie</a:t>
            </a:r>
          </a:p>
        </p:txBody>
      </p:sp>
    </p:spTree>
    <p:extLst>
      <p:ext uri="{BB962C8B-B14F-4D97-AF65-F5344CB8AC3E}">
        <p14:creationId xmlns:p14="http://schemas.microsoft.com/office/powerpoint/2010/main" val="272204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/>
              <p:cNvSpPr>
                <a:spLocks noGrp="1"/>
              </p:cNvSpPr>
              <p:nvPr>
                <p:ph type="title"/>
              </p:nvPr>
            </p:nvSpPr>
            <p:spPr>
              <a:xfrm>
                <a:off x="21829" y="836712"/>
                <a:ext cx="8676456" cy="1512168"/>
              </a:xfrm>
            </p:spPr>
            <p:txBody>
              <a:bodyPr>
                <a:noAutofit/>
              </a:bodyPr>
              <a:lstStyle/>
              <a:p>
                <a:r>
                  <a:rPr lang="pl-PL" sz="32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Równanie </a:t>
                </a:r>
                <a:r>
                  <a:rPr lang="pl-PL" sz="3200" dirty="0" err="1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Verhulsta</a:t>
                </a:r>
                <a:r>
                  <a:rPr lang="pl-PL" sz="32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/>
                </a:r>
                <a:br>
                  <a:rPr lang="pl-PL" sz="32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</a:br>
                <a:r>
                  <a:rPr lang="pl-PL" sz="32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/>
                </a:r>
                <a:br>
                  <a:rPr lang="pl-PL" sz="32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</a:br>
                <a:r>
                  <a:rPr lang="pl-PL" sz="4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Ṅ(t)=r</a:t>
                </a:r>
                <a14:m>
                  <m:oMath xmlns:m="http://schemas.openxmlformats.org/officeDocument/2006/math">
                    <m:r>
                      <a:rPr lang="pl-PL" sz="40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pl-PL" sz="4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N(t)-v(N), </a:t>
                </a:r>
                <a:r>
                  <a:rPr lang="pl-PL" sz="32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gdzie:</a:t>
                </a:r>
                <a:endParaRPr lang="pl-PL" sz="3200" dirty="0"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2" name="Tytu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829" y="836712"/>
                <a:ext cx="8676456" cy="1512168"/>
              </a:xfrm>
              <a:blipFill rotWithShape="1">
                <a:blip r:embed="rId2"/>
                <a:stretch>
                  <a:fillRect t="-10484" b="-2298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3140968"/>
            <a:ext cx="8229600" cy="2836912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/>
              <a:t>N(t)-</a:t>
            </a:r>
            <a:r>
              <a:rPr lang="pl-PL" dirty="0" smtClean="0"/>
              <a:t>liczba osobników gatunku Ɛ w chwili t</a:t>
            </a:r>
          </a:p>
          <a:p>
            <a:pPr marL="0" indent="0">
              <a:buNone/>
            </a:pPr>
            <a:r>
              <a:rPr lang="pl-PL" b="1" dirty="0" smtClean="0"/>
              <a:t>r-</a:t>
            </a:r>
            <a:r>
              <a:rPr lang="pl-PL" dirty="0" smtClean="0"/>
              <a:t> współczynnik rozrodczości netto, r&gt;0</a:t>
            </a:r>
            <a:br>
              <a:rPr lang="pl-PL" dirty="0" smtClean="0"/>
            </a:br>
            <a:r>
              <a:rPr lang="pl-PL" b="1" dirty="0" smtClean="0"/>
              <a:t>v(N)-</a:t>
            </a:r>
            <a:r>
              <a:rPr lang="pl-PL" dirty="0" smtClean="0"/>
              <a:t>funkcja opisująca konkurencję wewnątrzgatunkową o zasoby środowiska w zależności od liczebności populacji </a:t>
            </a:r>
          </a:p>
        </p:txBody>
      </p:sp>
    </p:spTree>
    <p:extLst>
      <p:ext uri="{BB962C8B-B14F-4D97-AF65-F5344CB8AC3E}">
        <p14:creationId xmlns:p14="http://schemas.microsoft.com/office/powerpoint/2010/main" val="315347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476672"/>
                <a:ext cx="8363272" cy="5904656"/>
              </a:xfrm>
            </p:spPr>
            <p:txBody>
              <a:bodyPr>
                <a:normAutofit/>
              </a:bodyPr>
              <a:lstStyle/>
              <a:p>
                <a:r>
                  <a:rPr lang="pl-PL" sz="2400" dirty="0" smtClean="0"/>
                  <a:t>W najprostszym przypadku funkcja v(N) zależy od liczby spotkań między osobnikami, co jest proporcjonalne do kwadratu liczebności populacji.</a:t>
                </a:r>
                <a:br>
                  <a:rPr lang="pl-PL" sz="2400" dirty="0" smtClean="0"/>
                </a:br>
                <a:r>
                  <a:rPr lang="pl-PL" sz="2400" dirty="0"/>
                  <a:t>W</a:t>
                </a:r>
                <a:r>
                  <a:rPr lang="pl-PL" sz="2400" dirty="0" smtClean="0"/>
                  <a:t>ówczas </a:t>
                </a:r>
                <a:r>
                  <a:rPr lang="pl-PL" sz="2800" b="1" dirty="0" smtClean="0"/>
                  <a:t>v(N)=a·N²</a:t>
                </a:r>
                <a:r>
                  <a:rPr lang="pl-PL" sz="2400" dirty="0" smtClean="0"/>
                  <a:t>, gdzie:</a:t>
                </a:r>
                <a:br>
                  <a:rPr lang="pl-PL" sz="2400" dirty="0" smtClean="0"/>
                </a:br>
                <a:r>
                  <a:rPr lang="pl-PL" sz="2400" b="1" dirty="0" smtClean="0"/>
                  <a:t>a</a:t>
                </a:r>
                <a:r>
                  <a:rPr lang="pl-PL" sz="2400" dirty="0" smtClean="0"/>
                  <a:t>-współczynnik konkurencji, zależny od pojemności środowiska  Oraz  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r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K</m:t>
                        </m:r>
                      </m:den>
                    </m:f>
                  </m:oMath>
                </a14:m>
                <a:r>
                  <a:rPr lang="pl-PL" sz="2400" dirty="0" smtClean="0"/>
                  <a:t>  , </a:t>
                </a:r>
                <a:r>
                  <a:rPr lang="pl-PL" sz="2400" b="1" dirty="0" smtClean="0"/>
                  <a:t>K</a:t>
                </a:r>
                <a:r>
                  <a:rPr lang="pl-PL" sz="2400" dirty="0" smtClean="0"/>
                  <a:t>-pojemność środowiska.</a:t>
                </a:r>
                <a:br>
                  <a:rPr lang="pl-PL" sz="2400" dirty="0" smtClean="0"/>
                </a:br>
                <a:r>
                  <a:rPr lang="pl-PL" sz="2400" dirty="0" smtClean="0"/>
                  <a:t/>
                </a:r>
                <a:br>
                  <a:rPr lang="pl-PL" sz="2400" dirty="0" smtClean="0"/>
                </a:br>
                <a:r>
                  <a:rPr lang="pl-PL" sz="2400" dirty="0" smtClean="0"/>
                  <a:t>Otrzymujemy zatem:   Ṅ(t)=</a:t>
                </a:r>
                <a:r>
                  <a:rPr lang="pl-PL" sz="2400" dirty="0" err="1" smtClean="0"/>
                  <a:t>rN</a:t>
                </a:r>
                <a:r>
                  <a:rPr lang="pl-PL" sz="2400" dirty="0" smtClean="0"/>
                  <a:t>(t)-aN²(t), następnie wstawiając za a</a:t>
                </a:r>
                <a14:m>
                  <m:oMath xmlns:m="http://schemas.openxmlformats.org/officeDocument/2006/math">
                    <m:r>
                      <a:rPr lang="pl-PL" sz="2400" b="0" i="0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24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400" b="1" i="0" dirty="0" smtClean="0">
                            <a:latin typeface="Cambria Math"/>
                          </a:rPr>
                          <m:t>𝐫</m:t>
                        </m:r>
                      </m:num>
                      <m:den>
                        <m:r>
                          <a:rPr lang="pl-PL" sz="2400" b="1" i="0" dirty="0" smtClean="0">
                            <a:latin typeface="Cambria Math"/>
                          </a:rPr>
                          <m:t>𝐊</m:t>
                        </m:r>
                      </m:den>
                    </m:f>
                  </m:oMath>
                </a14:m>
                <a:r>
                  <a:rPr lang="pl-PL" sz="2400" dirty="0" smtClean="0"/>
                  <a:t>, mamy: </a:t>
                </a:r>
                <a:br>
                  <a:rPr lang="pl-PL" sz="2400" dirty="0" smtClean="0"/>
                </a:br>
                <a:endParaRPr lang="pl-PL" sz="2400" dirty="0" smtClean="0"/>
              </a:p>
              <a:p>
                <a:pPr marL="0" indent="0" algn="ctr">
                  <a:buNone/>
                </a:pPr>
                <a:r>
                  <a:rPr lang="pl-PL" sz="2800" dirty="0" smtClean="0"/>
                  <a:t>Ṅ(t)=</a:t>
                </a:r>
                <a:r>
                  <a:rPr lang="pl-PL" sz="2800" dirty="0" err="1" smtClean="0"/>
                  <a:t>rN</a:t>
                </a:r>
                <a:r>
                  <a:rPr lang="pl-PL" sz="2800" dirty="0" smtClean="0"/>
                  <a:t>(t) (1-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N</m:t>
                        </m:r>
                        <m:r>
                          <a:rPr lang="pl-PL" sz="2800" b="0" i="0" dirty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t</m:t>
                        </m:r>
                        <m:r>
                          <a:rPr lang="pl-PL" sz="2800" b="0" i="0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K</m:t>
                        </m:r>
                      </m:den>
                    </m:f>
                  </m:oMath>
                </a14:m>
                <a:r>
                  <a:rPr lang="pl-PL" sz="2800" dirty="0" smtClean="0"/>
                  <a:t>)  tzw. </a:t>
                </a:r>
                <a:r>
                  <a:rPr lang="pl-PL" sz="2800" u="sng" dirty="0" smtClean="0"/>
                  <a:t>równanie logistyczne</a:t>
                </a:r>
                <a:endParaRPr lang="pl-PL" sz="2800" u="sng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476672"/>
                <a:ext cx="8363272" cy="5904656"/>
              </a:xfrm>
              <a:blipFill rotWithShape="1">
                <a:blip r:embed="rId2"/>
                <a:stretch>
                  <a:fillRect l="-948" t="-826" r="-1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952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940966"/>
          </a:xfrm>
        </p:spPr>
        <p:txBody>
          <a:bodyPr>
            <a:norm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pl-PL" sz="2800" dirty="0" smtClean="0"/>
              <a:t>Inny sposób otrzymania równania logistycznego</a:t>
            </a:r>
            <a:endParaRPr lang="pl-PL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68760"/>
                <a:ext cx="8229600" cy="518457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sz="2400" dirty="0" smtClean="0"/>
                  <a:t>Rozważmy wielkość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400" i="0" smtClean="0">
                            <a:latin typeface="Cambria Math"/>
                          </a:rPr>
                          <m:t>Ṅ</m:t>
                        </m:r>
                        <m:r>
                          <a:rPr lang="pl-PL" sz="2400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t</m:t>
                        </m:r>
                        <m:r>
                          <a:rPr lang="pl-PL" sz="2400" b="0" i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N</m:t>
                        </m:r>
                        <m:r>
                          <a:rPr lang="pl-PL" sz="2400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t</m:t>
                        </m:r>
                        <m:r>
                          <a:rPr lang="pl-PL" sz="2400" b="0" i="0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pl-PL" sz="2400" dirty="0" smtClean="0"/>
                  <a:t>, która wyraża tzw. przyrost </a:t>
                </a:r>
                <a:r>
                  <a:rPr lang="pl-PL" sz="2400" i="1" dirty="0" smtClean="0"/>
                  <a:t>per capita </a:t>
                </a:r>
                <a:r>
                  <a:rPr lang="pl-PL" sz="2400" dirty="0" smtClean="0"/>
                  <a:t>tzn. względny przyrost na jednego osobnika w populacji.</a:t>
                </a:r>
              </a:p>
              <a:p>
                <a:pPr marL="0" indent="0">
                  <a:buNone/>
                </a:pPr>
                <a:r>
                  <a:rPr lang="pl-PL" sz="2400" dirty="0" smtClean="0"/>
                  <a:t>W przedstawionym modelu wielkość ta będzie zależna od liczebności gatunku, zatem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600" b="0" i="0" smtClean="0">
                            <a:latin typeface="Cambria Math"/>
                          </a:rPr>
                          <m:t>Ṅ(</m:t>
                        </m:r>
                        <m:r>
                          <m:rPr>
                            <m:sty m:val="p"/>
                          </m:rPr>
                          <a:rPr lang="pl-PL" sz="2600" b="0" i="0" smtClean="0">
                            <a:latin typeface="Cambria Math"/>
                          </a:rPr>
                          <m:t>t</m:t>
                        </m:r>
                        <m:r>
                          <a:rPr lang="pl-PL" sz="2600" b="0" i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600" b="0" i="0" smtClean="0">
                            <a:latin typeface="Cambria Math"/>
                          </a:rPr>
                          <m:t>N</m:t>
                        </m:r>
                        <m:r>
                          <a:rPr lang="pl-PL" sz="2600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600" b="0" i="0" smtClean="0">
                            <a:latin typeface="Cambria Math"/>
                          </a:rPr>
                          <m:t>t</m:t>
                        </m:r>
                        <m:r>
                          <a:rPr lang="pl-PL" sz="2600" b="0" i="0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pl-PL" sz="26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pl-PL" sz="2600" b="0" i="0" smtClean="0">
                        <a:latin typeface="Cambria Math"/>
                      </a:rPr>
                      <m:t>f</m:t>
                    </m:r>
                    <m:d>
                      <m:dPr>
                        <m:ctrlPr>
                          <a:rPr lang="pl-PL" sz="260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l-PL" sz="2600" b="0" i="0" smtClean="0">
                            <a:latin typeface="Cambria Math"/>
                          </a:rPr>
                          <m:t>N</m:t>
                        </m:r>
                        <m:d>
                          <m:dPr>
                            <m:ctrlPr>
                              <a:rPr lang="pl-PL" sz="26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pl-PL" sz="2600" b="0" i="0" smtClean="0">
                                <a:latin typeface="Cambria Math"/>
                              </a:rPr>
                              <m:t>t</m:t>
                            </m:r>
                          </m:e>
                        </m:d>
                      </m:e>
                    </m:d>
                  </m:oMath>
                </a14:m>
                <a:r>
                  <a:rPr lang="pl-PL" sz="2600" dirty="0" smtClean="0"/>
                  <a:t>, </a:t>
                </a:r>
                <a:r>
                  <a:rPr lang="pl-PL" sz="2400" dirty="0" smtClean="0"/>
                  <a:t>gdzie f(x)=r</a:t>
                </a:r>
                <a14:m>
                  <m:oMath xmlns:m="http://schemas.openxmlformats.org/officeDocument/2006/math">
                    <m:r>
                      <a:rPr lang="pl-PL" sz="2400" b="0" i="0" smtClean="0">
                        <a:latin typeface="Cambria Math"/>
                      </a:rPr>
                      <m:t>(1− </m:t>
                    </m:r>
                    <m:f>
                      <m:fPr>
                        <m:ctrlPr>
                          <a:rPr lang="pl-PL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K</m:t>
                        </m:r>
                      </m:den>
                    </m:f>
                    <m:r>
                      <a:rPr lang="pl-PL" sz="2400" b="0" i="0" smtClean="0">
                        <a:latin typeface="Cambria Math"/>
                      </a:rPr>
                      <m:t> )</m:t>
                    </m:r>
                  </m:oMath>
                </a14:m>
                <a:r>
                  <a:rPr lang="pl-PL" sz="2400" dirty="0" smtClean="0"/>
                  <a:t>.</a:t>
                </a:r>
              </a:p>
              <a:p>
                <a:pPr marL="0" indent="0">
                  <a:buNone/>
                </a:pPr>
                <a:r>
                  <a:rPr lang="pl-PL" sz="2000" dirty="0" smtClean="0"/>
                  <a:t>Funkcja f(x) ma taką postać, ponieważ </a:t>
                </a:r>
                <a:r>
                  <a:rPr lang="pl-PL" sz="2000" dirty="0"/>
                  <a:t>według </a:t>
                </a:r>
                <a:r>
                  <a:rPr lang="pl-PL" sz="2000" dirty="0" smtClean="0"/>
                  <a:t>naszych założeń </a:t>
                </a:r>
                <a:r>
                  <a:rPr lang="pl-PL" sz="2000" dirty="0"/>
                  <a:t>reprodukcja zmniejsza </a:t>
                </a:r>
                <a:r>
                  <a:rPr lang="pl-PL" sz="2000" dirty="0" smtClean="0"/>
                  <a:t>się </a:t>
                </a:r>
                <a:r>
                  <a:rPr lang="pl-PL" sz="2000" dirty="0"/>
                  <a:t>wraz ze wzrostem </a:t>
                </a:r>
                <a:r>
                  <a:rPr lang="pl-PL" sz="2000" dirty="0" smtClean="0"/>
                  <a:t>liczebności populacji-zatem najprostsze matematyczne odzwierciedlenie takiej zależności </a:t>
                </a:r>
                <a:r>
                  <a:rPr lang="pl-PL" sz="2000" dirty="0"/>
                  <a:t>stanowi liniowa funkcja </a:t>
                </a:r>
                <a:r>
                  <a:rPr lang="pl-PL" sz="2000" dirty="0" smtClean="0"/>
                  <a:t>malejąca.</a:t>
                </a:r>
              </a:p>
              <a:p>
                <a:pPr marL="0" indent="0" algn="ctr">
                  <a:buNone/>
                </a:pPr>
                <a:r>
                  <a:rPr lang="pl-PL" sz="2800" dirty="0" smtClean="0"/>
                  <a:t>Stąd Ṅ(t)=</a:t>
                </a:r>
                <a:r>
                  <a:rPr lang="pl-PL" sz="2800" dirty="0" err="1" smtClean="0"/>
                  <a:t>rN</a:t>
                </a:r>
                <a:r>
                  <a:rPr lang="pl-PL" sz="2800" dirty="0" smtClean="0"/>
                  <a:t>(t) (1-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N</m:t>
                        </m:r>
                        <m:r>
                          <a:rPr lang="pl-PL" sz="2800" b="0" i="0" dirty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t</m:t>
                        </m:r>
                        <m:r>
                          <a:rPr lang="pl-PL" sz="2800" b="0" i="0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K</m:t>
                        </m:r>
                      </m:den>
                    </m:f>
                  </m:oMath>
                </a14:m>
                <a:r>
                  <a:rPr lang="pl-PL" sz="2800" dirty="0" smtClean="0"/>
                  <a:t>) </a:t>
                </a:r>
                <a:endParaRPr lang="pl-PL" sz="28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68760"/>
                <a:ext cx="8229600" cy="5184576"/>
              </a:xfrm>
              <a:blipFill rotWithShape="1">
                <a:blip r:embed="rId2"/>
                <a:stretch>
                  <a:fillRect l="-1111" r="-7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225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332656"/>
                <a:ext cx="8964488" cy="6192000"/>
              </a:xfrm>
            </p:spPr>
            <p:txBody>
              <a:bodyPr>
                <a:normAutofit/>
              </a:bodyPr>
              <a:lstStyle/>
              <a:p>
                <a:r>
                  <a:rPr lang="pl-PL" sz="2800" dirty="0" smtClean="0"/>
                  <a:t>Rozwiązanie równania logistycznego  Ṅ(t)=</a:t>
                </a:r>
                <a:r>
                  <a:rPr lang="pl-PL" sz="2800" dirty="0" err="1" smtClean="0"/>
                  <a:t>rN</a:t>
                </a:r>
                <a:r>
                  <a:rPr lang="pl-PL" sz="2800" dirty="0" smtClean="0"/>
                  <a:t>(t) (1-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N</m:t>
                        </m:r>
                        <m:r>
                          <a:rPr lang="pl-PL" sz="2800" b="0" i="0" dirty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t</m:t>
                        </m:r>
                        <m:r>
                          <a:rPr lang="pl-PL" sz="2800" b="0" i="0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K</m:t>
                        </m:r>
                      </m:den>
                    </m:f>
                  </m:oMath>
                </a14:m>
                <a:r>
                  <a:rPr lang="pl-PL" sz="2800" dirty="0" smtClean="0"/>
                  <a:t>) </a:t>
                </a:r>
                <a:endParaRPr lang="pl-PL" sz="2800" dirty="0"/>
              </a:p>
              <a:p>
                <a:pPr marL="0" indent="0">
                  <a:buNone/>
                </a:pPr>
                <a:r>
                  <a:rPr lang="pl-PL" sz="2400" dirty="0" smtClean="0">
                    <a:latin typeface="Calibri" pitchFamily="34" charset="0"/>
                  </a:rPr>
                  <a:t>1°. Korzystając z metody zmiennych rozdzielonych: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l-PL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pl-PL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l-PL" sz="2400" b="0" i="1" smtClean="0">
                                <a:latin typeface="Cambria Math"/>
                              </a:rPr>
                              <m:t>𝑑𝑁</m:t>
                            </m:r>
                          </m:num>
                          <m:den>
                            <m:r>
                              <a:rPr lang="pl-PL" sz="2400" b="0" i="1" smtClean="0">
                                <a:latin typeface="Cambria Math"/>
                              </a:rPr>
                              <m:t>𝑁</m:t>
                            </m:r>
                            <m:r>
                              <a:rPr lang="pl-PL" sz="2400" b="0" i="1" smtClean="0">
                                <a:latin typeface="Cambria Math"/>
                              </a:rPr>
                              <m:t>(1−</m:t>
                            </m:r>
                            <m:f>
                              <m:fPr>
                                <m:ctrlPr>
                                  <a:rPr lang="pl-PL" sz="24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𝐾</m:t>
                                </m:r>
                              </m:den>
                            </m:f>
                            <m:r>
                              <a:rPr lang="pl-PL" sz="2400" b="0" i="1" smtClean="0">
                                <a:latin typeface="Cambria Math"/>
                              </a:rPr>
                              <m:t>)</m:t>
                            </m:r>
                          </m:den>
                        </m:f>
                        <m:r>
                          <a:rPr lang="pl-PL" sz="2400" b="0" i="1" smtClean="0">
                            <a:latin typeface="Cambria Math"/>
                          </a:rPr>
                          <m:t>=</m:t>
                        </m:r>
                      </m:e>
                    </m:nary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l-PL" sz="2400" i="1" dirty="0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pl-PL" sz="2400" b="0" i="1" dirty="0" smtClean="0">
                            <a:latin typeface="Cambria Math"/>
                          </a:rPr>
                          <m:t>𝑟𝑑𝑡</m:t>
                        </m:r>
                      </m:e>
                    </m:nary>
                    <m:r>
                      <a:rPr lang="pl-PL" sz="24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l-PL" sz="2400" i="1" dirty="0" smtClean="0">
                    <a:latin typeface="Calibri" pitchFamily="34" charset="0"/>
                  </a:rPr>
                  <a:t>  </a:t>
                </a:r>
                <a:r>
                  <a:rPr lang="pl-PL" sz="2400" dirty="0" smtClean="0">
                    <a:latin typeface="Calibri" pitchFamily="34" charset="0"/>
                    <a:sym typeface="Wingdings" pitchFamily="2" charset="2"/>
                  </a:rPr>
                  <a:t></a:t>
                </a:r>
                <a:r>
                  <a:rPr lang="pl-PL" sz="2400" i="1" dirty="0" smtClean="0">
                    <a:latin typeface="Calibri" pitchFamily="34" charset="0"/>
                    <a:sym typeface="Wingdings" pitchFamily="2" charset="2"/>
                  </a:rPr>
                  <a:t>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l-PL" sz="2400" i="1" smtClean="0">
                            <a:latin typeface="Cambria Math"/>
                            <a:sym typeface="Wingdings" pitchFamily="2" charset="2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pl-PL" sz="2400" i="1" smtClean="0">
                                <a:latin typeface="Cambria Math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pl-PL" sz="2400" b="0" i="1" smtClean="0">
                                <a:latin typeface="Cambria Math"/>
                                <a:sym typeface="Wingdings" pitchFamily="2" charset="2"/>
                              </a:rPr>
                              <m:t>𝐾</m:t>
                            </m:r>
                          </m:num>
                          <m:den>
                            <m:r>
                              <a:rPr lang="pl-PL" sz="2400" b="0" i="1" smtClean="0">
                                <a:latin typeface="Cambria Math"/>
                                <a:sym typeface="Wingdings" pitchFamily="2" charset="2"/>
                              </a:rPr>
                              <m:t>𝑁</m:t>
                            </m:r>
                            <m:r>
                              <a:rPr lang="pl-PL" sz="2400" b="0" i="1" smtClean="0">
                                <a:latin typeface="Cambria Math"/>
                                <a:sym typeface="Wingdings" pitchFamily="2" charset="2"/>
                              </a:rPr>
                              <m:t>(</m:t>
                            </m:r>
                            <m:r>
                              <a:rPr lang="pl-PL" sz="2400" b="0" i="1" smtClean="0">
                                <a:latin typeface="Cambria Math"/>
                                <a:sym typeface="Wingdings" pitchFamily="2" charset="2"/>
                              </a:rPr>
                              <m:t>𝐾</m:t>
                            </m:r>
                            <m:r>
                              <a:rPr lang="pl-PL" sz="2400" b="0" i="1" smtClean="0">
                                <a:latin typeface="Cambria Math"/>
                                <a:sym typeface="Wingdings" pitchFamily="2" charset="2"/>
                              </a:rPr>
                              <m:t>−</m:t>
                            </m:r>
                            <m:r>
                              <a:rPr lang="pl-PL" sz="2400" b="0" i="1" smtClean="0">
                                <a:latin typeface="Cambria Math"/>
                                <a:sym typeface="Wingdings" pitchFamily="2" charset="2"/>
                              </a:rPr>
                              <m:t>𝑁</m:t>
                            </m:r>
                            <m:r>
                              <a:rPr lang="pl-PL" sz="2400" b="0" i="1" smtClean="0">
                                <a:latin typeface="Cambria Math"/>
                                <a:sym typeface="Wingdings" pitchFamily="2" charset="2"/>
                              </a:rPr>
                              <m:t>)</m:t>
                            </m:r>
                          </m:den>
                        </m:f>
                        <m:r>
                          <a:rPr lang="pl-PL" sz="2400" b="0" i="1" smtClean="0">
                            <a:latin typeface="Cambria Math"/>
                            <a:sym typeface="Wingdings" pitchFamily="2" charset="2"/>
                          </a:rPr>
                          <m:t>𝑑𝑁</m:t>
                        </m:r>
                      </m:e>
                    </m:nary>
                    <m:r>
                      <a:rPr lang="pl-PL" sz="2400" b="0" i="1" smtClean="0">
                        <a:latin typeface="Cambria Math"/>
                        <a:sym typeface="Wingdings" pitchFamily="2" charset="2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l-PL" sz="2400" b="0" i="1" smtClean="0">
                            <a:latin typeface="Cambria Math"/>
                            <a:sym typeface="Wingdings" pitchFamily="2" charset="2"/>
                          </a:rPr>
                        </m:ctrlPr>
                      </m:naryPr>
                      <m:sub/>
                      <m:sup/>
                      <m:e>
                        <m:r>
                          <a:rPr lang="pl-PL" sz="2400" b="0" i="1" smtClean="0">
                            <a:latin typeface="Cambria Math"/>
                            <a:sym typeface="Wingdings" pitchFamily="2" charset="2"/>
                          </a:rPr>
                          <m:t>𝑟𝑑𝑡</m:t>
                        </m:r>
                      </m:e>
                    </m:nary>
                  </m:oMath>
                </a14:m>
                <a:r>
                  <a:rPr lang="pl-PL" sz="2400" i="1" dirty="0" smtClean="0">
                    <a:latin typeface="Calibri" pitchFamily="34" charset="0"/>
                  </a:rPr>
                  <a:t>   </a:t>
                </a:r>
                <a:r>
                  <a:rPr lang="pl-PL" sz="2400" dirty="0" smtClean="0">
                    <a:latin typeface="Calibri" pitchFamily="34" charset="0"/>
                  </a:rPr>
                  <a:t>N</a:t>
                </a:r>
                <a14:m>
                  <m:oMath xmlns:m="http://schemas.openxmlformats.org/officeDocument/2006/math">
                    <m:r>
                      <a:rPr lang="pl-PL" sz="2400" i="0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pl-PL" sz="2400" b="0" i="0" dirty="0" smtClean="0">
                        <a:latin typeface="Cambria Math"/>
                        <a:ea typeface="Cambria Math"/>
                      </a:rPr>
                      <m:t>0, </m:t>
                    </m:r>
                    <m:r>
                      <m:rPr>
                        <m:sty m:val="p"/>
                      </m:rPr>
                      <a:rPr lang="pl-PL" sz="2400" b="0" i="0" dirty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pl-PL" sz="2400" b="0" i="0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m:rPr>
                        <m:sty m:val="p"/>
                      </m:rPr>
                      <a:rPr lang="pl-PL" sz="2400" b="0" i="0" dirty="0" smtClean="0">
                        <a:latin typeface="Cambria Math"/>
                        <a:ea typeface="Cambria Math"/>
                      </a:rPr>
                      <m:t>K</m:t>
                    </m:r>
                  </m:oMath>
                </a14:m>
                <a:endParaRPr lang="pl-PL" sz="2400" dirty="0" smtClean="0">
                  <a:latin typeface="Calibri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l-PL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pl-PL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l-PL" sz="2400" b="0" i="1" smtClean="0">
                                <a:latin typeface="Cambria Math"/>
                              </a:rPr>
                              <m:t>𝑑𝑁</m:t>
                            </m:r>
                          </m:num>
                          <m:den>
                            <m:r>
                              <a:rPr lang="pl-PL" sz="2400" b="0" i="1" smtClean="0">
                                <a:latin typeface="Cambria Math"/>
                              </a:rPr>
                              <m:t>𝑁</m:t>
                            </m:r>
                          </m:den>
                        </m:f>
                        <m:r>
                          <a:rPr lang="pl-PL" sz="2400" b="0" i="1" smtClean="0">
                            <a:latin typeface="Cambria Math"/>
                          </a:rPr>
                          <m:t>+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f>
                              <m:fPr>
                                <m:ctrlPr>
                                  <a:rPr lang="pl-PL" sz="24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𝑑𝑁</m:t>
                                </m:r>
                              </m:num>
                              <m:den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nary>
                      </m:e>
                    </m:nary>
                    <m:r>
                      <a:rPr lang="pl-PL" sz="2400" b="0" i="1" smtClean="0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l-PL" sz="24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pl-PL" sz="2400" b="0" i="1" smtClean="0">
                            <a:latin typeface="Cambria Math"/>
                          </a:rPr>
                          <m:t>𝑟𝑑𝑡</m:t>
                        </m:r>
                      </m:e>
                    </m:nary>
                  </m:oMath>
                </a14:m>
                <a:r>
                  <a:rPr lang="pl-PL" sz="2400" dirty="0" smtClean="0">
                    <a:latin typeface="Calibri" pitchFamily="34" charset="0"/>
                  </a:rPr>
                  <a:t>    </a:t>
                </a:r>
                <a:r>
                  <a:rPr lang="pl-PL" sz="2000" dirty="0" smtClean="0">
                    <a:latin typeface="Calibri" pitchFamily="34" charset="0"/>
                  </a:rPr>
                  <a:t>(gdyż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000" b="0" i="1" smtClean="0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pl-PL" sz="2000" b="0" i="1" smtClean="0">
                            <a:latin typeface="Cambria Math"/>
                          </a:rPr>
                          <m:t>𝑁</m:t>
                        </m:r>
                        <m:r>
                          <a:rPr lang="pl-PL" sz="2000" b="0" i="1" smtClean="0">
                            <a:latin typeface="Cambria Math"/>
                          </a:rPr>
                          <m:t>(</m:t>
                        </m:r>
                        <m:r>
                          <a:rPr lang="pl-PL" sz="2000" b="0" i="1" smtClean="0">
                            <a:latin typeface="Cambria Math"/>
                          </a:rPr>
                          <m:t>𝐾</m:t>
                        </m:r>
                        <m:r>
                          <a:rPr lang="pl-PL" sz="2000" b="0" i="1" smtClean="0">
                            <a:latin typeface="Cambria Math"/>
                          </a:rPr>
                          <m:t>−</m:t>
                        </m:r>
                        <m:r>
                          <a:rPr lang="pl-PL" sz="2000" b="0" i="1" smtClean="0">
                            <a:latin typeface="Cambria Math"/>
                          </a:rPr>
                          <m:t>𝑁</m:t>
                        </m:r>
                        <m:r>
                          <a:rPr lang="pl-PL" sz="2000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pl-PL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l-PL" sz="2000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pl-PL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l-PL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l-PL" sz="2000" b="0" i="1" smtClean="0">
                            <a:latin typeface="Cambria Math"/>
                          </a:rPr>
                          <m:t>𝐾</m:t>
                        </m:r>
                        <m:r>
                          <a:rPr lang="pl-PL" sz="2000" b="0" i="1" smtClean="0">
                            <a:latin typeface="Cambria Math"/>
                          </a:rPr>
                          <m:t>−</m:t>
                        </m:r>
                        <m:r>
                          <a:rPr lang="pl-PL" sz="2000" b="0" i="1" smtClean="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pl-PL" sz="2000" dirty="0" smtClean="0">
                    <a:latin typeface="Calibri" pitchFamily="34" charset="0"/>
                  </a:rPr>
                  <a:t> )</a:t>
                </a:r>
              </a:p>
              <a:p>
                <a:pPr marL="0" indent="0">
                  <a:buNone/>
                </a:pPr>
                <a:r>
                  <a:rPr lang="pl-PL" sz="2400" dirty="0" smtClean="0">
                    <a:latin typeface="Calibri" pitchFamily="34" charset="0"/>
                  </a:rPr>
                  <a:t/>
                </a:r>
                <a:br>
                  <a:rPr lang="pl-PL" sz="2400" dirty="0" smtClean="0">
                    <a:latin typeface="Calibri" pitchFamily="34" charset="0"/>
                  </a:rPr>
                </a:br>
                <a:r>
                  <a:rPr lang="pl-PL" sz="2000" dirty="0" smtClean="0">
                    <a:latin typeface="Calibri" pitchFamily="34" charset="0"/>
                  </a:rPr>
                  <a:t>Stąd </a:t>
                </a:r>
                <a:r>
                  <a:rPr lang="pl-PL" sz="2400" dirty="0" smtClean="0">
                    <a:latin typeface="Calibri" pitchFamily="34" charset="0"/>
                  </a:rPr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4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4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N</m:t>
                            </m:r>
                          </m:e>
                        </m:d>
                        <m:r>
                          <a:rPr lang="pl-PL" sz="2400" b="0" i="0" smtClean="0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pl-PL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pl-PL" sz="2400" b="0" i="0" smtClean="0">
                                    <a:latin typeface="Cambria Math"/>
                                  </a:rPr>
                                  <m:t>K</m:t>
                                </m:r>
                                <m:r>
                                  <a:rPr lang="pl-PL" sz="2400" b="0" i="0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pl-PL" sz="2400" b="0" i="0" smtClean="0">
                                    <a:latin typeface="Cambria Math"/>
                                  </a:rPr>
                                  <m:t>N</m:t>
                                </m:r>
                              </m:e>
                            </m:d>
                            <m:r>
                              <a:rPr lang="pl-PL" sz="2400" b="0" i="0" smtClean="0"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rt</m:t>
                            </m:r>
                            <m:r>
                              <a:rPr lang="pl-PL" sz="2400" b="0" i="0" smtClean="0">
                                <a:latin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C</m:t>
                            </m:r>
                            <m:r>
                              <a:rPr lang="pl-PL" sz="2400" b="0" i="0" smtClean="0">
                                <a:latin typeface="Cambria Math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i</m:t>
                            </m:r>
                            <m:r>
                              <a:rPr lang="pl-PL" sz="2400" b="0" i="0" smtClean="0">
                                <a:latin typeface="Cambria Math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r>
                  <a:rPr lang="pl-PL" sz="2400" dirty="0" smtClean="0">
                    <a:latin typeface="Calibri" pitchFamily="34" charset="0"/>
                  </a:rPr>
                  <a:t> </a:t>
                </a:r>
                <a:r>
                  <a:rPr lang="pl-PL" sz="2000" dirty="0" smtClean="0">
                    <a:latin typeface="Calibri" pitchFamily="34" charset="0"/>
                  </a:rPr>
                  <a:t>niech</a:t>
                </a:r>
                <a:r>
                  <a:rPr lang="pl-PL" sz="2400" dirty="0" smtClean="0">
                    <a:latin typeface="Calibri" pitchFamily="34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4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C</m:t>
                        </m:r>
                        <m:r>
                          <a:rPr lang="pl-PL" sz="2400" b="0" i="0" smtClean="0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pl-PL" sz="24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l-PL" sz="2400" i="1" smtClean="0">
                            <a:latin typeface="Cambria Math"/>
                          </a:rPr>
                          <m:t>ĉ</m:t>
                        </m:r>
                      </m:e>
                    </m:func>
                  </m:oMath>
                </a14:m>
                <a:r>
                  <a:rPr lang="pl-PL" sz="2400" dirty="0" smtClean="0">
                    <a:latin typeface="Calibri" pitchFamily="34" charset="0"/>
                  </a:rPr>
                  <a:t>  i   ĉ&gt;0, </a:t>
                </a:r>
                <a:r>
                  <a:rPr lang="pl-PL" sz="2000" dirty="0" smtClean="0">
                    <a:latin typeface="Calibri" pitchFamily="34" charset="0"/>
                  </a:rPr>
                  <a:t>wtedy:</a:t>
                </a:r>
                <a:r>
                  <a:rPr lang="pl-PL" sz="2400" dirty="0" smtClean="0">
                    <a:latin typeface="Calibri" pitchFamily="34" charset="0"/>
                  </a:rPr>
                  <a:t/>
                </a:r>
                <a:br>
                  <a:rPr lang="pl-PL" sz="2400" dirty="0" smtClean="0">
                    <a:latin typeface="Calibri" pitchFamily="34" charset="0"/>
                  </a:rPr>
                </a:br>
                <a:r>
                  <a:rPr lang="pl-PL" sz="2400" dirty="0" smtClean="0">
                    <a:latin typeface="Calibri" pitchFamily="34" charset="0"/>
                  </a:rPr>
                  <a:t/>
                </a:r>
                <a:br>
                  <a:rPr lang="pl-PL" sz="2400" dirty="0" smtClean="0">
                    <a:latin typeface="Calibri" pitchFamily="34" charset="0"/>
                  </a:rPr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pl-PL" sz="24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l-PL" sz="2400" b="0" i="1" smtClean="0"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l-PL" sz="2400" b="0" i="1" smtClean="0">
                                <a:latin typeface="Cambria Math"/>
                              </a:rPr>
                              <m:t>𝑁</m:t>
                            </m:r>
                          </m:num>
                          <m:den>
                            <m:r>
                              <a:rPr lang="pl-PL" sz="2400" b="0" i="1" smtClean="0">
                                <a:latin typeface="Cambria Math"/>
                              </a:rPr>
                              <m:t>ĉ</m:t>
                            </m:r>
                            <m:d>
                              <m:dPr>
                                <m:ctrlPr>
                                  <a:rPr lang="pl-PL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l-PL" sz="2400" b="0" i="1" smtClean="0">
                                    <a:latin typeface="Cambria Math"/>
                                  </a:rPr>
                                  <m:t>𝑁</m:t>
                                </m:r>
                              </m:e>
                            </m:d>
                          </m:den>
                        </m:f>
                        <m:r>
                          <a:rPr lang="pl-PL" sz="2400" b="0" i="1" smtClean="0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pl-PL" sz="24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pl-PL" sz="2400" b="0" i="0" smtClean="0">
                        <a:latin typeface="Cambria Math"/>
                      </a:rPr>
                      <m:t>rt</m:t>
                    </m:r>
                    <m:r>
                      <a:rPr lang="pl-PL" sz="24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pl-PL" sz="2000" dirty="0" smtClean="0">
                    <a:latin typeface="Calibri" pitchFamily="34" charset="0"/>
                  </a:rPr>
                  <a:t> otrzymujemy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sz="2400" b="0" i="0" smtClean="0">
                        <a:latin typeface="Cambria Math"/>
                      </a:rPr>
                      <m:t>N</m:t>
                    </m:r>
                    <m:r>
                      <a:rPr lang="pl-PL" sz="24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400" i="0" smtClean="0">
                            <a:latin typeface="Cambria Math"/>
                          </a:rPr>
                          <m:t>ĉ</m:t>
                        </m:r>
                        <m:r>
                          <m:rPr>
                            <m:sty m:val="p"/>
                          </m:rPr>
                          <a:rPr lang="pl-PL" sz="2400" b="0" i="0" dirty="0" smtClean="0">
                            <a:latin typeface="Cambria Math"/>
                          </a:rPr>
                          <m:t>K</m:t>
                        </m:r>
                        <m:sSup>
                          <m:sSupPr>
                            <m:ctrlPr>
                              <a:rPr lang="pl-PL" sz="24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400" b="0" i="0" dirty="0" smtClean="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pl-PL" sz="2400" b="0" i="0" dirty="0" smtClean="0">
                                <a:latin typeface="Cambria Math"/>
                              </a:rPr>
                              <m:t>rt</m:t>
                            </m:r>
                          </m:sup>
                        </m:sSup>
                      </m:num>
                      <m:den>
                        <m:r>
                          <a:rPr lang="pl-PL" sz="2400" b="0" i="0" smtClean="0">
                            <a:latin typeface="Cambria Math"/>
                          </a:rPr>
                          <m:t>1+ĉ</m:t>
                        </m:r>
                        <m:sSup>
                          <m:sSupPr>
                            <m:ctrlPr>
                              <a:rPr lang="pl-PL" sz="24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400" b="0" i="0" dirty="0" smtClean="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pl-PL" sz="2400" b="0" i="0" dirty="0" smtClean="0">
                                <a:latin typeface="Cambria Math"/>
                              </a:rPr>
                              <m:t>rt</m:t>
                            </m:r>
                          </m:sup>
                        </m:sSup>
                      </m:den>
                    </m:f>
                  </m:oMath>
                </a14:m>
                <a:r>
                  <a:rPr lang="pl-PL" sz="2400" dirty="0" smtClean="0">
                    <a:latin typeface="Calibri" pitchFamily="34" charset="0"/>
                  </a:rPr>
                  <a:t/>
                </a:r>
                <a:br>
                  <a:rPr lang="pl-PL" sz="2400" dirty="0" smtClean="0">
                    <a:latin typeface="Calibri" pitchFamily="34" charset="0"/>
                  </a:rPr>
                </a:br>
                <a:r>
                  <a:rPr lang="pl-PL" sz="2000" dirty="0" smtClean="0">
                    <a:latin typeface="Calibri" pitchFamily="34" charset="0"/>
                  </a:rPr>
                  <a:t>Przy warunku początkowym N(0)=N˳</a:t>
                </a:r>
                <a:r>
                  <a:rPr lang="pl-PL" sz="2400" dirty="0" smtClean="0">
                    <a:latin typeface="Calibri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pl-PL" sz="24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pl-PL" sz="2400" b="0" i="0" smtClean="0">
                        <a:latin typeface="Cambria Math"/>
                      </a:rPr>
                      <m:t>N</m:t>
                    </m:r>
                    <m:r>
                      <a:rPr lang="pl-PL" sz="2400" b="0" i="0" smtClean="0">
                        <a:latin typeface="Cambria Math"/>
                      </a:rPr>
                      <m:t>(0)=</m:t>
                    </m:r>
                    <m:f>
                      <m:fPr>
                        <m:ctrlPr>
                          <a:rPr lang="pl-PL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400" i="0" smtClean="0">
                            <a:latin typeface="Cambria Math"/>
                          </a:rPr>
                          <m:t>ĉ</m:t>
                        </m:r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K</m:t>
                        </m:r>
                      </m:num>
                      <m:den>
                        <m:r>
                          <a:rPr lang="pl-PL" sz="2400" b="0" i="0" smtClean="0">
                            <a:latin typeface="Cambria Math"/>
                          </a:rPr>
                          <m:t>1+ĉ</m:t>
                        </m:r>
                      </m:den>
                    </m:f>
                    <m:r>
                      <a:rPr lang="pl-PL" sz="24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pl-PL" sz="2400" b="0" i="0" smtClean="0">
                        <a:latin typeface="Cambria Math"/>
                      </a:rPr>
                      <m:t>N</m:t>
                    </m:r>
                    <m:r>
                      <a:rPr lang="pl-PL" sz="2400" b="0" i="0" smtClean="0">
                        <a:latin typeface="Cambria Math"/>
                      </a:rPr>
                      <m:t>˳</m:t>
                    </m:r>
                  </m:oMath>
                </a14:m>
                <a:r>
                  <a:rPr lang="pl-PL" sz="2400" dirty="0" smtClean="0">
                    <a:latin typeface="Calibri" pitchFamily="34" charset="0"/>
                  </a:rPr>
                  <a:t> , czyli  </a:t>
                </a:r>
                <a14:m>
                  <m:oMath xmlns:m="http://schemas.openxmlformats.org/officeDocument/2006/math">
                    <m:r>
                      <a:rPr lang="pl-PL" sz="2400" b="0" i="1" smtClean="0">
                        <a:latin typeface="Cambria Math"/>
                      </a:rPr>
                      <m:t>ĉ</m:t>
                    </m:r>
                    <m:r>
                      <a:rPr lang="pl-PL" sz="24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N</m:t>
                        </m:r>
                        <m:r>
                          <a:rPr lang="pl-PL" sz="2400" b="0" i="0" smtClean="0">
                            <a:latin typeface="Cambria Math"/>
                          </a:rPr>
                          <m:t>˳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K</m:t>
                        </m:r>
                        <m:r>
                          <a:rPr lang="pl-PL" sz="2400" b="0" i="0" smtClean="0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N</m:t>
                        </m:r>
                        <m:r>
                          <a:rPr lang="pl-PL" sz="2400" b="0" i="0" smtClean="0">
                            <a:latin typeface="Cambria Math"/>
                          </a:rPr>
                          <m:t>˳</m:t>
                        </m:r>
                      </m:den>
                    </m:f>
                  </m:oMath>
                </a14:m>
                <a:r>
                  <a:rPr lang="pl-PL" sz="2400" dirty="0" smtClean="0"/>
                  <a:t/>
                </a:r>
                <a:br>
                  <a:rPr lang="pl-PL" sz="2400" dirty="0" smtClean="0"/>
                </a:br>
                <a:r>
                  <a:rPr lang="pl-PL" sz="2400" dirty="0" smtClean="0"/>
                  <a:t>Zatem  </a:t>
                </a:r>
                <a:r>
                  <a:rPr lang="pl-PL" sz="2800" dirty="0" smtClean="0"/>
                  <a:t>N(t)=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l-PL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N</m:t>
                            </m:r>
                            <m:r>
                              <a:rPr lang="pl-PL" sz="2800" b="0" i="0" smtClean="0">
                                <a:latin typeface="Cambria Math"/>
                              </a:rPr>
                              <m:t>˳</m:t>
                            </m:r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Ke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rt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l-PL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K</m:t>
                            </m:r>
                            <m:r>
                              <a:rPr lang="pl-PL" sz="2800" b="0" i="0" smtClean="0">
                                <a:latin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N</m:t>
                            </m:r>
                            <m:r>
                              <a:rPr lang="pl-PL" sz="2800" b="0" i="0" smtClean="0">
                                <a:latin typeface="Cambria Math"/>
                              </a:rPr>
                              <m:t>˳(</m:t>
                            </m:r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rt</m:t>
                            </m:r>
                          </m:sup>
                        </m:sSup>
                        <m:r>
                          <a:rPr lang="pl-PL" sz="2800" b="0" i="0" smtClean="0">
                            <a:latin typeface="Cambria Math"/>
                          </a:rPr>
                          <m:t>−1)</m:t>
                        </m:r>
                      </m:den>
                    </m:f>
                  </m:oMath>
                </a14:m>
                <a:r>
                  <a:rPr lang="pl-PL" sz="2400" dirty="0" smtClean="0"/>
                  <a:t/>
                </a:r>
                <a:br>
                  <a:rPr lang="pl-PL" sz="2400" dirty="0" smtClean="0"/>
                </a:br>
                <a:r>
                  <a:rPr lang="pl-PL" sz="2400" dirty="0" smtClean="0"/>
                  <a:t>2°. </a:t>
                </a:r>
                <a:r>
                  <a:rPr lang="pl-PL" sz="2400" dirty="0"/>
                  <a:t>R</a:t>
                </a:r>
                <a:r>
                  <a:rPr lang="pl-PL" sz="2400" dirty="0" smtClean="0"/>
                  <a:t>ozwiązania szczególne: N(t)=0   N(t)=K</a:t>
                </a:r>
              </a:p>
              <a:p>
                <a:pPr marL="0" indent="0">
                  <a:buNone/>
                </a:pPr>
                <a:endParaRPr lang="pl-PL" sz="28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332656"/>
                <a:ext cx="8964488" cy="6192000"/>
              </a:xfrm>
              <a:blipFill rotWithShape="1">
                <a:blip r:embed="rId2"/>
                <a:stretch>
                  <a:fillRect l="-115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070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260648"/>
                <a:ext cx="8442104" cy="601732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pl-PL" dirty="0" smtClean="0"/>
                  <a:t>Interpretacja otrzymanego rozwiązania </a:t>
                </a:r>
                <a:r>
                  <a:rPr lang="pl-PL" dirty="0"/>
                  <a:t>N(t)=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>
                                <a:latin typeface="Cambria Math"/>
                              </a:rPr>
                              <m:t>N</m:t>
                            </m:r>
                            <m:r>
                              <a:rPr lang="pl-PL">
                                <a:latin typeface="Cambria Math"/>
                              </a:rPr>
                              <m:t>˳</m:t>
                            </m:r>
                            <m:r>
                              <m:rPr>
                                <m:sty m:val="p"/>
                              </m:rPr>
                              <a:rPr lang="pl-PL">
                                <a:latin typeface="Cambria Math"/>
                              </a:rPr>
                              <m:t>Ke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pl-PL">
                                <a:latin typeface="Cambria Math"/>
                              </a:rPr>
                              <m:t>rt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l-PL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>
                                <a:latin typeface="Cambria Math"/>
                              </a:rPr>
                              <m:t>K</m:t>
                            </m:r>
                            <m:r>
                              <a:rPr lang="pl-PL">
                                <a:latin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pl-PL">
                                <a:latin typeface="Cambria Math"/>
                              </a:rPr>
                              <m:t>N</m:t>
                            </m:r>
                            <m:r>
                              <a:rPr lang="pl-PL">
                                <a:latin typeface="Cambria Math"/>
                              </a:rPr>
                              <m:t>˳(</m:t>
                            </m:r>
                            <m:r>
                              <m:rPr>
                                <m:sty m:val="p"/>
                              </m:rPr>
                              <a:rPr lang="pl-PL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pl-PL">
                                <a:latin typeface="Cambria Math"/>
                              </a:rPr>
                              <m:t>rt</m:t>
                            </m:r>
                          </m:sup>
                        </m:sSup>
                        <m:r>
                          <a:rPr lang="pl-PL">
                            <a:latin typeface="Cambria Math"/>
                          </a:rPr>
                          <m:t>−1)</m:t>
                        </m:r>
                      </m:den>
                    </m:f>
                    <m:r>
                      <a:rPr lang="pl-PL" i="1">
                        <a:latin typeface="Cambria Math"/>
                      </a:rPr>
                      <m:t> </m:t>
                    </m:r>
                  </m:oMath>
                </a14:m>
                <a:r>
                  <a:rPr lang="pl-PL" dirty="0" smtClean="0"/>
                  <a:t>:</a:t>
                </a:r>
                <a:br>
                  <a:rPr lang="pl-PL" dirty="0" smtClean="0"/>
                </a:br>
                <a:endParaRPr lang="pl-PL" dirty="0" smtClean="0"/>
              </a:p>
              <a:p>
                <a:pPr>
                  <a:buFont typeface="Wingdings" pitchFamily="2" charset="2"/>
                  <a:buChar char="Ø"/>
                </a:pPr>
                <a:r>
                  <a:rPr lang="pl-PL" dirty="0" smtClean="0"/>
                  <a:t> jeśli  0&lt;N˳&lt;K  to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l-PL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l-PL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l-PL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pl-PL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pl-PL" b="0" i="1" smtClean="0">
                            <a:latin typeface="Cambria Math"/>
                          </a:rPr>
                          <m:t>𝑁</m:t>
                        </m:r>
                        <m:d>
                          <m:dPr>
                            <m:ctrlPr>
                              <a:rPr lang="pl-PL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pl-PL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pl-PL" b="0" i="1" smtClean="0">
                            <a:latin typeface="Cambria Math"/>
                          </a:rPr>
                          <m:t>=</m:t>
                        </m:r>
                        <m:r>
                          <a:rPr lang="pl-PL" b="0" i="1" smtClean="0">
                            <a:latin typeface="Cambria Math"/>
                          </a:rPr>
                          <m:t>𝐾</m:t>
                        </m:r>
                      </m:e>
                    </m:func>
                  </m:oMath>
                </a14:m>
                <a:r>
                  <a:rPr lang="pl-PL" dirty="0" smtClean="0"/>
                  <a:t>- liczebność wzrasta </a:t>
                </a:r>
                <a:br>
                  <a:rPr lang="pl-PL" dirty="0" smtClean="0"/>
                </a:br>
                <a:endParaRPr lang="pl-PL" dirty="0" smtClean="0"/>
              </a:p>
              <a:p>
                <a:pPr>
                  <a:buFont typeface="Wingdings" pitchFamily="2" charset="2"/>
                  <a:buChar char="Ø"/>
                </a:pPr>
                <a:r>
                  <a:rPr lang="pl-PL" dirty="0"/>
                  <a:t> </a:t>
                </a:r>
                <a:r>
                  <a:rPr lang="pl-PL" dirty="0" smtClean="0"/>
                  <a:t>jeśli N˳&gt;K to Ṅ(t)&lt;0- liczebność maleje osiągając asymptotycznie wartość K</a:t>
                </a:r>
                <a:br>
                  <a:rPr lang="pl-PL" dirty="0" smtClean="0"/>
                </a:br>
                <a:endParaRPr lang="pl-PL" dirty="0" smtClean="0"/>
              </a:p>
              <a:p>
                <a:pPr>
                  <a:buFont typeface="Wingdings" pitchFamily="2" charset="2"/>
                  <a:buChar char="Ø"/>
                </a:pPr>
                <a:r>
                  <a:rPr lang="pl-PL" dirty="0"/>
                  <a:t> </a:t>
                </a:r>
                <a:r>
                  <a:rPr lang="pl-PL" dirty="0" smtClean="0"/>
                  <a:t>jeśli N˳=K –liczebność populacji utrzymuje się na stałym poziomie</a:t>
                </a: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260648"/>
                <a:ext cx="8442104" cy="6017322"/>
              </a:xfrm>
              <a:blipFill rotWithShape="1">
                <a:blip r:embed="rId2"/>
                <a:stretch>
                  <a:fillRect l="-1588" t="-212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915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332656"/>
                <a:ext cx="9036496" cy="6120680"/>
              </a:xfrm>
            </p:spPr>
            <p:txBody>
              <a:bodyPr/>
              <a:lstStyle/>
              <a:p>
                <a:r>
                  <a:rPr lang="pl-PL" sz="2800" dirty="0" smtClean="0"/>
                  <a:t>Badanie drugiej pochodnej równania  Ṅ(t)=</a:t>
                </a:r>
                <a:r>
                  <a:rPr lang="pl-PL" sz="2800" dirty="0" err="1" smtClean="0"/>
                  <a:t>rN</a:t>
                </a:r>
                <a:r>
                  <a:rPr lang="pl-PL" sz="2800" dirty="0" smtClean="0"/>
                  <a:t>(t) (1-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N</m:t>
                        </m:r>
                        <m:r>
                          <a:rPr lang="pl-PL" sz="2800" b="0" i="0" dirty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t</m:t>
                        </m:r>
                        <m:r>
                          <a:rPr lang="pl-PL" sz="2800" b="0" i="0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800" b="0" i="0" dirty="0" smtClean="0">
                            <a:latin typeface="Cambria Math"/>
                          </a:rPr>
                          <m:t>K</m:t>
                        </m:r>
                      </m:den>
                    </m:f>
                  </m:oMath>
                </a14:m>
                <a:r>
                  <a:rPr lang="pl-PL" sz="2800" dirty="0" smtClean="0"/>
                  <a:t>)</a:t>
                </a:r>
              </a:p>
              <a:p>
                <a:pPr marL="0" indent="0">
                  <a:buNone/>
                </a:pPr>
                <a:r>
                  <a:rPr lang="pl-PL" sz="2800" dirty="0" smtClean="0"/>
                  <a:t>względem t:</a:t>
                </a:r>
                <a:r>
                  <a:rPr lang="pl-PL" dirty="0"/>
                  <a:t/>
                </a:r>
                <a:br>
                  <a:rPr lang="pl-PL" dirty="0"/>
                </a:b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pl-PL" sz="2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l-PL" sz="2800" b="0" i="0" smtClean="0">
                            <a:latin typeface="Cambria Math"/>
                          </a:rPr>
                          <m:t>N</m:t>
                        </m:r>
                        <m:r>
                          <a:rPr lang="pl-PL" sz="2800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800" b="0" i="0" smtClean="0">
                            <a:latin typeface="Cambria Math"/>
                          </a:rPr>
                          <m:t>t</m:t>
                        </m:r>
                        <m:r>
                          <a:rPr lang="pl-PL" sz="2800" b="0" i="0" smtClean="0">
                            <a:latin typeface="Cambria Math"/>
                          </a:rPr>
                          <m:t>)</m:t>
                        </m:r>
                      </m:e>
                    </m:acc>
                  </m:oMath>
                </a14:m>
                <a:r>
                  <a:rPr lang="pl-PL" sz="2800" dirty="0" smtClean="0"/>
                  <a:t>=rṄ(t)</a:t>
                </a:r>
                <a14:m>
                  <m:oMath xmlns:m="http://schemas.openxmlformats.org/officeDocument/2006/math">
                    <m:r>
                      <a:rPr lang="pl-PL" sz="2800" i="1" dirty="0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pl-PL" sz="2800" dirty="0" smtClean="0"/>
                  <a:t>(1-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/>
                          </a:rPr>
                          <m:t>𝑁</m:t>
                        </m:r>
                        <m:r>
                          <a:rPr lang="pl-PL" sz="2800" b="0" i="1" smtClean="0">
                            <a:latin typeface="Cambria Math"/>
                          </a:rPr>
                          <m:t>(</m:t>
                        </m:r>
                        <m:r>
                          <a:rPr lang="pl-PL" sz="2800" b="0" i="1" smtClean="0">
                            <a:latin typeface="Cambria Math"/>
                          </a:rPr>
                          <m:t>𝑡</m:t>
                        </m:r>
                        <m:r>
                          <a:rPr lang="pl-PL" sz="28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pl-PL" sz="2800" b="0" i="1" smtClean="0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pl-PL" sz="2800" dirty="0" smtClean="0"/>
                  <a:t>) + </a:t>
                </a:r>
                <a:r>
                  <a:rPr lang="pl-PL" sz="2800" dirty="0" err="1" smtClean="0"/>
                  <a:t>rN</a:t>
                </a:r>
                <a:r>
                  <a:rPr lang="pl-PL" sz="2800" dirty="0" smtClean="0"/>
                  <a:t>(t)</a:t>
                </a:r>
                <a14:m>
                  <m:oMath xmlns:m="http://schemas.openxmlformats.org/officeDocument/2006/math">
                    <m:r>
                      <a:rPr lang="pl-PL" sz="2800" i="1" dirty="0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pl-PL" sz="2800" dirty="0" smtClean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/>
                          </a:rPr>
                          <m:t>−Ṅ(</m:t>
                        </m:r>
                        <m:r>
                          <a:rPr lang="pl-PL" sz="2800" b="0" i="1" smtClean="0">
                            <a:latin typeface="Cambria Math"/>
                          </a:rPr>
                          <m:t>𝑡</m:t>
                        </m:r>
                        <m:r>
                          <a:rPr lang="pl-PL" sz="28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pl-PL" sz="2800" b="0" i="1" smtClean="0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pl-PL" sz="2800" dirty="0" smtClean="0"/>
                  <a:t>)= rṄ(t)</a:t>
                </a:r>
                <a14:m>
                  <m:oMath xmlns:m="http://schemas.openxmlformats.org/officeDocument/2006/math">
                    <m:r>
                      <a:rPr lang="pl-PL" sz="2800" i="1" dirty="0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pl-PL" sz="2800" dirty="0" smtClean="0"/>
                  <a:t>(1-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/>
                          </a:rPr>
                          <m:t>2</m:t>
                        </m:r>
                        <m:r>
                          <a:rPr lang="pl-PL" sz="2800" b="0" i="1" smtClean="0">
                            <a:latin typeface="Cambria Math"/>
                          </a:rPr>
                          <m:t>𝑁</m:t>
                        </m:r>
                        <m:r>
                          <a:rPr lang="pl-PL" sz="2800" b="0" i="1" smtClean="0">
                            <a:latin typeface="Cambria Math"/>
                          </a:rPr>
                          <m:t>(</m:t>
                        </m:r>
                        <m:r>
                          <a:rPr lang="pl-PL" sz="2800" b="0" i="1" smtClean="0">
                            <a:latin typeface="Cambria Math"/>
                          </a:rPr>
                          <m:t>𝑡</m:t>
                        </m:r>
                        <m:r>
                          <a:rPr lang="pl-PL" sz="28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pl-PL" sz="2800" b="0" i="1" smtClean="0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pl-PL" sz="2800" dirty="0" smtClean="0"/>
                  <a:t>)</a:t>
                </a:r>
                <a:br>
                  <a:rPr lang="pl-PL" sz="2800" dirty="0" smtClean="0"/>
                </a:br>
                <a:endParaRPr lang="pl-PL" sz="2800" dirty="0" smtClean="0"/>
              </a:p>
              <a:p>
                <a:pPr marL="0" indent="0">
                  <a:buNone/>
                </a:pPr>
                <a:r>
                  <a:rPr lang="pl-PL" sz="2800" dirty="0" smtClean="0"/>
                  <a:t>Wtedy: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pl-PL" sz="2800" dirty="0"/>
                  <a:t> </a:t>
                </a:r>
                <a:r>
                  <a:rPr lang="pl-PL" sz="2800" dirty="0" smtClean="0"/>
                  <a:t>jeśli N˳</a:t>
                </a:r>
                <a14:m>
                  <m:oMath xmlns:m="http://schemas.openxmlformats.org/officeDocument/2006/math">
                    <m:r>
                      <a:rPr lang="pl-PL" sz="2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pl-PL" sz="2800" dirty="0" smtClean="0"/>
                  <a:t>(0,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pl-PL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800" dirty="0" smtClean="0"/>
                  <a:t>) to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8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l-PL" sz="28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l-PL" sz="28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l-PL" sz="2800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pl-PL" sz="28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pl-PL" sz="2800" b="0" i="1" smtClean="0">
                            <a:latin typeface="Cambria Math"/>
                          </a:rPr>
                          <m:t>𝑁</m:t>
                        </m:r>
                        <m:d>
                          <m:dPr>
                            <m:ctrlPr>
                              <a:rPr lang="pl-PL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pl-PL" sz="28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pl-PL" sz="2800" b="0" i="1" smtClean="0">
                            <a:latin typeface="Cambria Math"/>
                          </a:rPr>
                          <m:t>=</m:t>
                        </m:r>
                        <m:r>
                          <a:rPr lang="pl-PL" sz="2800" b="0" i="1" smtClean="0">
                            <a:latin typeface="Cambria Math"/>
                          </a:rPr>
                          <m:t>𝐾</m:t>
                        </m:r>
                      </m:e>
                    </m:func>
                  </m:oMath>
                </a14:m>
                <a:r>
                  <a:rPr lang="pl-PL" sz="2800" dirty="0" smtClean="0"/>
                  <a:t>-początkowo bardzo szybki wzrost liczebności, później spowolnienie tempa wzrostu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pl-PL" sz="2800" dirty="0"/>
                  <a:t> </a:t>
                </a:r>
                <a:r>
                  <a:rPr lang="pl-PL" sz="2800" dirty="0" smtClean="0"/>
                  <a:t>jeśli N˳</a:t>
                </a:r>
                <a14:m>
                  <m:oMath xmlns:m="http://schemas.openxmlformats.org/officeDocument/2006/math">
                    <m:r>
                      <a:rPr lang="pl-PL" sz="2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pl-PL" sz="2800" dirty="0" smtClean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pl-PL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pl-PL" sz="2800" b="0" i="1" smtClean="0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pl-PL" sz="2800" b="0" i="0" smtClean="0">
                        <a:latin typeface="Cambria Math"/>
                      </a:rPr>
                      <m:t>K</m:t>
                    </m:r>
                  </m:oMath>
                </a14:m>
                <a:r>
                  <a:rPr lang="pl-PL" sz="2800" dirty="0" smtClean="0"/>
                  <a:t>) –następuje powolny wzrost liczebności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pl-PL" sz="2800" dirty="0" smtClean="0"/>
                  <a:t>jeśli </a:t>
                </a:r>
                <a:r>
                  <a:rPr lang="pl-PL" sz="2800" dirty="0"/>
                  <a:t>N</a:t>
                </a:r>
                <a:r>
                  <a:rPr lang="pl-PL" sz="2800" dirty="0" smtClean="0"/>
                  <a:t>˳&gt;K-liczebność asymptotycznie maleje do wartości K</a:t>
                </a:r>
                <a:endParaRPr lang="pl-PL" sz="28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332656"/>
                <a:ext cx="9036496" cy="6120680"/>
              </a:xfrm>
              <a:blipFill rotWithShape="1">
                <a:blip r:embed="rId2"/>
                <a:stretch>
                  <a:fillRect l="-1417" r="-47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561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388640"/>
          </a:xfrm>
        </p:spPr>
        <p:txBody>
          <a:bodyPr>
            <a:normAutofit fontScale="70000" lnSpcReduction="20000"/>
          </a:bodyPr>
          <a:lstStyle/>
          <a:p>
            <a:r>
              <a:rPr lang="pl-PL" dirty="0" smtClean="0"/>
              <a:t>Graficzna interpretacja  rozwiązania równania logistycznego</a:t>
            </a:r>
            <a:endParaRPr lang="pl-P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344816" cy="549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27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 smtClean="0"/>
              <a:t>PORÓWNANIE MODELU MALTHUSA Z MODELEM LOGISTYCZNYM</a:t>
            </a:r>
            <a:endParaRPr lang="pl-PL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124744"/>
                <a:ext cx="8856984" cy="5400600"/>
              </a:xfrm>
            </p:spPr>
            <p:txBody>
              <a:bodyPr>
                <a:normAutofit/>
              </a:bodyPr>
              <a:lstStyle/>
              <a:p>
                <a:r>
                  <a:rPr lang="pl-PL" sz="2400" dirty="0" smtClean="0"/>
                  <a:t>Załóżmy</a:t>
                </a:r>
                <a:r>
                  <a:rPr lang="pl-PL" sz="2400" dirty="0"/>
                  <a:t>, ze </a:t>
                </a:r>
                <a:r>
                  <a:rPr lang="pl-PL" sz="2400" dirty="0" smtClean="0"/>
                  <a:t>wielkość </a:t>
                </a:r>
                <a:r>
                  <a:rPr lang="pl-PL" sz="2400" dirty="0"/>
                  <a:t>populacji pewnego kraju w roku 1800 wynosiła </a:t>
                </a:r>
                <a:r>
                  <a:rPr lang="pl-PL" sz="2400" dirty="0" smtClean="0"/>
                  <a:t>5 milionów</a:t>
                </a:r>
                <a:r>
                  <a:rPr lang="pl-PL" sz="2400" dirty="0"/>
                  <a:t>. </a:t>
                </a:r>
                <a:r>
                  <a:rPr lang="pl-PL" sz="2400" dirty="0" smtClean="0"/>
                  <a:t>Pięćdziesiąt </a:t>
                </a:r>
                <a:r>
                  <a:rPr lang="pl-PL" sz="2400" dirty="0"/>
                  <a:t>lat </a:t>
                </a:r>
                <a:r>
                  <a:rPr lang="pl-PL" sz="2400" dirty="0" smtClean="0"/>
                  <a:t>później </a:t>
                </a:r>
                <a:r>
                  <a:rPr lang="pl-PL" sz="2400" dirty="0"/>
                  <a:t>równała </a:t>
                </a:r>
                <a:r>
                  <a:rPr lang="pl-PL" sz="2400" dirty="0" smtClean="0"/>
                  <a:t>się </a:t>
                </a:r>
                <a:r>
                  <a:rPr lang="pl-PL" sz="2400" dirty="0"/>
                  <a:t>22 milionom, a sto lat </a:t>
                </a:r>
                <a:r>
                  <a:rPr lang="pl-PL" sz="2400" dirty="0" smtClean="0"/>
                  <a:t>później</a:t>
                </a:r>
                <a:r>
                  <a:rPr lang="pl-PL" sz="2400" dirty="0"/>
                  <a:t> </a:t>
                </a:r>
                <a:r>
                  <a:rPr lang="pl-PL" sz="2400" dirty="0" smtClean="0"/>
                  <a:t>równała się już </a:t>
                </a:r>
                <a:r>
                  <a:rPr lang="pl-PL" sz="2400" dirty="0"/>
                  <a:t>70 </a:t>
                </a:r>
                <a:r>
                  <a:rPr lang="pl-PL" sz="2400" dirty="0" smtClean="0"/>
                  <a:t>milionom. Oszacować </a:t>
                </a:r>
                <a:r>
                  <a:rPr lang="pl-PL" sz="2400" dirty="0"/>
                  <a:t>na podstawie tych danych, jak </a:t>
                </a:r>
                <a:r>
                  <a:rPr lang="pl-PL" sz="2400" dirty="0" smtClean="0"/>
                  <a:t>liczna była </a:t>
                </a:r>
                <a:r>
                  <a:rPr lang="pl-PL" sz="2400" dirty="0"/>
                  <a:t>populacja tego kraju w roku 1950. </a:t>
                </a:r>
                <a:r>
                  <a:rPr lang="pl-PL" sz="2400" dirty="0" smtClean="0"/>
                  <a:t>Porównać </a:t>
                </a:r>
                <a:r>
                  <a:rPr lang="pl-PL" sz="2400" dirty="0"/>
                  <a:t>model Malthusa i </a:t>
                </a:r>
                <a:r>
                  <a:rPr lang="pl-PL" sz="2400" dirty="0" smtClean="0"/>
                  <a:t>model logistyczny.</a:t>
                </a:r>
                <a:endParaRPr lang="pl-PL" sz="2400" dirty="0"/>
              </a:p>
              <a:p>
                <a:r>
                  <a:rPr lang="pl-PL" sz="2400" u="sng" dirty="0" err="1" smtClean="0"/>
                  <a:t>Rozwiazanie</a:t>
                </a:r>
                <a:r>
                  <a:rPr lang="pl-PL" sz="2400" u="sng" dirty="0" smtClean="0"/>
                  <a:t> </a:t>
                </a:r>
                <a:r>
                  <a:rPr lang="pl-PL" sz="2400" u="sng" dirty="0"/>
                  <a:t>dla modelu </a:t>
                </a:r>
                <a:r>
                  <a:rPr lang="pl-PL" sz="2400" u="sng" dirty="0" smtClean="0"/>
                  <a:t>Malthusa.</a:t>
                </a:r>
              </a:p>
              <a:p>
                <a:pPr marL="0" indent="0">
                  <a:buNone/>
                </a:pPr>
                <a:r>
                  <a:rPr lang="pl-PL" sz="2400" dirty="0" smtClean="0"/>
                  <a:t>Wiemy</a:t>
                </a:r>
                <a:r>
                  <a:rPr lang="pl-PL" sz="2400" dirty="0"/>
                  <a:t>, ze </a:t>
                </a:r>
                <a:r>
                  <a:rPr lang="pl-PL" sz="2400" dirty="0" smtClean="0"/>
                  <a:t>początkowa wielkość </a:t>
                </a:r>
                <a:r>
                  <a:rPr lang="pl-PL" sz="2400" dirty="0"/>
                  <a:t>populacji to 5 </a:t>
                </a:r>
                <a:r>
                  <a:rPr lang="pl-PL" sz="2400" dirty="0" smtClean="0"/>
                  <a:t>mln. </a:t>
                </a:r>
                <a:r>
                  <a:rPr lang="pl-PL" sz="2400" dirty="0"/>
                  <a:t>Oznaczmy </a:t>
                </a:r>
                <a:r>
                  <a:rPr lang="pl-PL" sz="2400" dirty="0" smtClean="0"/>
                  <a:t>N(0)=5. Rozwiązaniem </a:t>
                </a:r>
                <a:r>
                  <a:rPr lang="pl-PL" sz="2400" dirty="0"/>
                  <a:t>równania Malthusa jest </a:t>
                </a:r>
                <a:r>
                  <a:rPr lang="pl-PL" sz="2400" dirty="0" smtClean="0"/>
                  <a:t>N(t</a:t>
                </a:r>
                <a:r>
                  <a:rPr lang="pl-PL" sz="2400" dirty="0"/>
                  <a:t>) = </a:t>
                </a:r>
                <a:r>
                  <a:rPr lang="pl-PL" sz="2400" dirty="0" smtClean="0"/>
                  <a:t>N(0)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e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rt</m:t>
                        </m:r>
                      </m:sup>
                    </m:sSup>
                  </m:oMath>
                </a14:m>
                <a:r>
                  <a:rPr lang="pl-PL" sz="2400" dirty="0" smtClean="0"/>
                  <a:t>. Podstawiając za N(0</a:t>
                </a:r>
                <a:r>
                  <a:rPr lang="pl-PL" sz="2400" dirty="0"/>
                  <a:t>) = 5, otrzymujemy </a:t>
                </a:r>
                <a:r>
                  <a:rPr lang="pl-PL" sz="2400" dirty="0" smtClean="0"/>
                  <a:t>N(t</a:t>
                </a:r>
                <a:r>
                  <a:rPr lang="pl-PL" sz="2400" dirty="0"/>
                  <a:t>) = </a:t>
                </a:r>
                <a:r>
                  <a:rPr lang="pl-PL" sz="2400" dirty="0" smtClean="0"/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l-PL" sz="2400" i="0">
                            <a:latin typeface="Cambria Math"/>
                          </a:rPr>
                          <m:t>e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pl-PL" sz="2400" i="0">
                            <a:latin typeface="Cambria Math"/>
                          </a:rPr>
                          <m:t>rt</m:t>
                        </m:r>
                      </m:sup>
                    </m:sSup>
                  </m:oMath>
                </a14:m>
                <a:r>
                  <a:rPr lang="pl-PL" sz="2400" dirty="0" smtClean="0"/>
                  <a:t>. </a:t>
                </a:r>
                <a:r>
                  <a:rPr lang="pl-PL" sz="2400" dirty="0"/>
                  <a:t>Z tego, </a:t>
                </a:r>
                <a:r>
                  <a:rPr lang="pl-PL" sz="2400" dirty="0" smtClean="0"/>
                  <a:t>że N(100</a:t>
                </a:r>
                <a:r>
                  <a:rPr lang="pl-PL" sz="2400" dirty="0"/>
                  <a:t>) = 70 mamy </a:t>
                </a:r>
                <a:r>
                  <a:rPr lang="pl-PL" sz="2400" dirty="0" smtClean="0"/>
                  <a:t>k=0,02639057330</a:t>
                </a:r>
                <a:r>
                  <a:rPr lang="pl-PL" sz="2400" dirty="0"/>
                  <a:t>. Czyli </a:t>
                </a:r>
                <a:r>
                  <a:rPr lang="pl-PL" sz="2400" dirty="0" smtClean="0"/>
                  <a:t>N(t</a:t>
                </a:r>
                <a:r>
                  <a:rPr lang="pl-PL" sz="2400" dirty="0"/>
                  <a:t>) = </a:t>
                </a:r>
                <a:r>
                  <a:rPr lang="pl-PL" sz="2400" dirty="0" smtClean="0"/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e</m:t>
                        </m:r>
                      </m:e>
                      <m:sup>
                        <m:r>
                          <a:rPr lang="pl-PL" sz="2400" b="0" i="0" smtClean="0">
                            <a:latin typeface="Cambria Math"/>
                          </a:rPr>
                          <m:t>0,02639057330</m:t>
                        </m:r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t</m:t>
                        </m:r>
                      </m:sup>
                    </m:sSup>
                  </m:oMath>
                </a14:m>
                <a:r>
                  <a:rPr lang="pl-PL" sz="2400" dirty="0"/>
                  <a:t>. Zatem </a:t>
                </a:r>
                <a:r>
                  <a:rPr lang="pl-PL" sz="2400" dirty="0" smtClean="0"/>
                  <a:t>N(150)=261,9160172. Stad wielkość </a:t>
                </a:r>
                <a:r>
                  <a:rPr lang="pl-PL" sz="2400" dirty="0"/>
                  <a:t>populacji tego kraju w roku 1950 wynosiła około </a:t>
                </a:r>
                <a:r>
                  <a:rPr lang="pl-PL" sz="2400" b="1" dirty="0"/>
                  <a:t>261 916 017.</a:t>
                </a:r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124744"/>
                <a:ext cx="8856984" cy="5400600"/>
              </a:xfrm>
              <a:blipFill rotWithShape="1">
                <a:blip r:embed="rId2"/>
                <a:stretch>
                  <a:fillRect l="-1101" t="-904" r="-117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618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32656"/>
                <a:ext cx="8229600" cy="633670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pl-PL" sz="2000" u="sng" dirty="0" smtClean="0"/>
                  <a:t>Rozwiązanie dla modelu logistycznego</a:t>
                </a:r>
                <a:r>
                  <a:rPr lang="pl-PL" sz="2000" dirty="0" smtClean="0"/>
                  <a:t/>
                </a:r>
                <a:br>
                  <a:rPr lang="pl-PL" sz="2000" dirty="0" smtClean="0"/>
                </a:br>
                <a:r>
                  <a:rPr lang="pl-PL" sz="2000" dirty="0" smtClean="0"/>
                  <a:t>Tak jak poprzednio N(0)=5, wtedy rozwiązanie jest postaci: N(t</a:t>
                </a:r>
                <a:r>
                  <a:rPr lang="pl-PL" sz="2000" dirty="0"/>
                  <a:t>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l-PL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sz="2000" b="0" i="0" smtClean="0">
                                <a:latin typeface="Cambria Math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pl-PL" sz="2000">
                                <a:latin typeface="Cambria Math"/>
                              </a:rPr>
                              <m:t>Ke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pl-PL" sz="2000">
                                <a:latin typeface="Cambria Math"/>
                              </a:rPr>
                              <m:t>rt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l-PL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000">
                                <a:latin typeface="Cambria Math"/>
                              </a:rPr>
                              <m:t>K</m:t>
                            </m:r>
                            <m:r>
                              <a:rPr lang="pl-PL" sz="2000">
                                <a:latin typeface="Cambria Math"/>
                              </a:rPr>
                              <m:t>+</m:t>
                            </m:r>
                            <m:r>
                              <a:rPr lang="pl-PL" sz="2000">
                                <a:latin typeface="Cambria Math"/>
                              </a:rPr>
                              <m:t>5</m:t>
                            </m:r>
                            <m:r>
                              <a:rPr lang="pl-PL" sz="2000">
                                <a:latin typeface="Cambria Math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pl-PL" sz="200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pl-PL" sz="2000">
                                <a:latin typeface="Cambria Math"/>
                              </a:rPr>
                              <m:t>rt</m:t>
                            </m:r>
                          </m:sup>
                        </m:sSup>
                        <m:r>
                          <a:rPr lang="pl-PL" sz="2000">
                            <a:latin typeface="Cambria Math"/>
                          </a:rPr>
                          <m:t>−</m:t>
                        </m:r>
                        <m:r>
                          <a:rPr lang="pl-PL" sz="2000">
                            <a:latin typeface="Cambria Math"/>
                          </a:rPr>
                          <m:t>1</m:t>
                        </m:r>
                        <m:r>
                          <a:rPr lang="pl-PL" sz="200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pl-PL" sz="2000" dirty="0" smtClean="0"/>
                  <a:t>, wówczas: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l-PL" sz="180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l-PL" sz="180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pl-PL" sz="1800" b="0" i="1" smtClean="0">
                                <a:latin typeface="Cambria Math"/>
                              </a:rPr>
                              <m:t>𝑁</m:t>
                            </m:r>
                            <m:d>
                              <m:dPr>
                                <m:ctrlPr>
                                  <a:rPr lang="pl-PL" sz="18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100</m:t>
                                </m:r>
                              </m:e>
                            </m:d>
                            <m:r>
                              <a:rPr lang="pl-PL" sz="1800" b="0" i="1" smtClean="0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pl-PL" sz="1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𝐾</m:t>
                                </m:r>
                                <m:sSup>
                                  <m:sSupPr>
                                    <m:ctrlPr>
                                      <a:rPr lang="pl-PL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100</m:t>
                                    </m:r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pl-PL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100</m:t>
                                    </m:r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)</m:t>
                                </m:r>
                              </m:den>
                            </m:f>
                            <m:r>
                              <a:rPr lang="pl-PL" sz="1800" b="0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pl-PL" sz="1800" b="0" i="1" smtClean="0">
                                <a:latin typeface="Cambria Math"/>
                              </a:rPr>
                              <m:t>70</m:t>
                            </m:r>
                          </m:e>
                          <m:e>
                            <m:r>
                              <a:rPr lang="pl-PL" sz="1800" b="0" i="1" smtClean="0">
                                <a:latin typeface="Cambria Math"/>
                              </a:rPr>
                              <m:t>𝑁</m:t>
                            </m:r>
                            <m:d>
                              <m:dPr>
                                <m:ctrlPr>
                                  <a:rPr lang="pl-PL" sz="18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50</m:t>
                                </m:r>
                              </m:e>
                            </m:d>
                            <m:r>
                              <a:rPr lang="pl-PL" sz="1800" b="0" i="1" smtClean="0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pl-PL" sz="1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𝐾</m:t>
                                </m:r>
                                <m:sSup>
                                  <m:sSupPr>
                                    <m:ctrlPr>
                                      <a:rPr lang="pl-PL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50</m:t>
                                    </m:r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pl-PL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50</m:t>
                                    </m:r>
                                    <m:r>
                                      <a:rPr lang="pl-PL" sz="1800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pl-PL" sz="1800" b="0" i="1" smtClean="0">
                                    <a:latin typeface="Cambria Math"/>
                                  </a:rPr>
                                  <m:t>)</m:t>
                                </m:r>
                              </m:den>
                            </m:f>
                            <m:r>
                              <a:rPr lang="pl-PL" sz="1800" b="0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pl-PL" sz="1800" b="0" i="1" smtClean="0">
                                <a:latin typeface="Cambria Math"/>
                              </a:rPr>
                              <m:t>22</m:t>
                            </m:r>
                          </m:e>
                        </m:eqArr>
                      </m:e>
                    </m:d>
                    <m:r>
                      <a:rPr lang="pl-PL" sz="1800" b="0" i="0" smtClean="0">
                        <a:latin typeface="Cambria Math"/>
                      </a:rPr>
                      <m:t> . </m:t>
                    </m:r>
                  </m:oMath>
                </a14:m>
                <a:r>
                  <a:rPr lang="pl-PL" sz="2000" dirty="0" smtClean="0"/>
                  <a:t/>
                </a:r>
                <a:br>
                  <a:rPr lang="pl-PL" sz="2000" dirty="0" smtClean="0"/>
                </a:br>
                <a:r>
                  <a:rPr lang="pl-PL" sz="2000" dirty="0" smtClean="0"/>
                  <a:t>Rozwiązując układ równań otrzymujemy, że K=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000" b="0" i="1" smtClean="0">
                            <a:latin typeface="Cambria Math"/>
                          </a:rPr>
                          <m:t>10450</m:t>
                        </m:r>
                      </m:num>
                      <m:den>
                        <m:r>
                          <a:rPr lang="pl-PL" sz="2000" b="0" i="1" smtClean="0">
                            <a:latin typeface="Cambria Math"/>
                          </a:rPr>
                          <m:t>67</m:t>
                        </m:r>
                      </m:den>
                    </m:f>
                  </m:oMath>
                </a14:m>
                <a:r>
                  <a:rPr lang="pl-PL" sz="2000" dirty="0" smtClean="0"/>
                  <a:t> i r=-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000" b="0" i="1" smtClean="0">
                            <a:latin typeface="Cambria Math"/>
                          </a:rPr>
                          <m:t>67</m:t>
                        </m:r>
                      </m:num>
                      <m:den>
                        <m:r>
                          <a:rPr lang="pl-PL" sz="2000" b="0" i="1" smtClean="0">
                            <a:latin typeface="Cambria Math"/>
                          </a:rPr>
                          <m:t>522500</m:t>
                        </m:r>
                      </m:den>
                    </m:f>
                    <m:func>
                      <m:funcPr>
                        <m:ctrlPr>
                          <a:rPr lang="pl-PL" sz="20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0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l-PL" sz="2000" b="0" i="1" smtClean="0"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pl-PL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l-PL" sz="2000" b="0" i="1" smtClean="0">
                                <a:latin typeface="Cambria Math"/>
                              </a:rPr>
                              <m:t>24</m:t>
                            </m:r>
                          </m:num>
                          <m:den>
                            <m:r>
                              <a:rPr lang="pl-PL" sz="2000" b="0" i="1" smtClean="0">
                                <a:latin typeface="Cambria Math"/>
                              </a:rPr>
                              <m:t>119</m:t>
                            </m:r>
                          </m:den>
                        </m:f>
                        <m:r>
                          <a:rPr lang="pl-PL" sz="2000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pl-PL" sz="2000" dirty="0" smtClean="0"/>
                  <a:t>. Stąd N(150)=125,0068211</a:t>
                </a:r>
                <a14:m>
                  <m:oMath xmlns:m="http://schemas.openxmlformats.org/officeDocument/2006/math">
                    <m:r>
                      <a:rPr lang="pl-PL" sz="2000" b="0" i="0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pl-PL" sz="2000" b="0" i="0" smtClean="0">
                        <a:latin typeface="Cambria Math"/>
                      </a:rPr>
                      <m:t>c</m:t>
                    </m:r>
                  </m:oMath>
                </a14:m>
                <a:r>
                  <a:rPr lang="pl-PL" sz="2000" dirty="0" smtClean="0"/>
                  <a:t>zyli wielkość </a:t>
                </a:r>
                <a:r>
                  <a:rPr lang="pl-PL" sz="2000" dirty="0"/>
                  <a:t>populacji tego kraju w roku 1950</a:t>
                </a:r>
              </a:p>
              <a:p>
                <a:pPr marL="0" indent="0">
                  <a:buNone/>
                </a:pPr>
                <a:r>
                  <a:rPr lang="pl-PL" sz="2000" dirty="0"/>
                  <a:t>wynosiła około </a:t>
                </a:r>
                <a:r>
                  <a:rPr lang="pl-PL" sz="2000" b="1" dirty="0"/>
                  <a:t>125 006 821.</a:t>
                </a:r>
              </a:p>
              <a:p>
                <a:endParaRPr lang="pl-PL" sz="2000" dirty="0"/>
              </a:p>
              <a:p>
                <a:endParaRPr lang="pl-PL" sz="2000" dirty="0" smtClean="0"/>
              </a:p>
              <a:p>
                <a:r>
                  <a:rPr lang="pl-PL" sz="2000" dirty="0" smtClean="0"/>
                  <a:t>Widzimy, że wielkość w obu</a:t>
                </a:r>
                <a:br>
                  <a:rPr lang="pl-PL" sz="2000" dirty="0" smtClean="0"/>
                </a:br>
                <a:r>
                  <a:rPr lang="pl-PL" sz="2000" dirty="0" smtClean="0"/>
                  <a:t>przypadkach różnią się.</a:t>
                </a:r>
                <a:br>
                  <a:rPr lang="pl-PL" sz="2000" dirty="0" smtClean="0"/>
                </a:br>
                <a:endParaRPr lang="pl-PL" sz="20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32656"/>
                <a:ext cx="8229600" cy="6336704"/>
              </a:xfrm>
              <a:blipFill rotWithShape="1">
                <a:blip r:embed="rId2"/>
                <a:stretch>
                  <a:fillRect l="-741" t="-48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595" y="3086100"/>
            <a:ext cx="5038725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58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5110"/>
            <a:ext cx="8003232" cy="936104"/>
          </a:xfrm>
        </p:spPr>
        <p:txBody>
          <a:bodyPr>
            <a:normAutofit/>
          </a:bodyPr>
          <a:lstStyle/>
          <a:p>
            <a:r>
              <a:rPr lang="pl-PL" sz="3200" dirty="0" smtClean="0"/>
              <a:t>2. Uogólnienia modelu logistycznego</a:t>
            </a:r>
            <a:endParaRPr lang="pl-PL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760640"/>
              </a:xfrm>
            </p:spPr>
            <p:txBody>
              <a:bodyPr>
                <a:normAutofit fontScale="92500"/>
              </a:bodyPr>
              <a:lstStyle/>
              <a:p>
                <a:r>
                  <a:rPr lang="pl-PL" sz="2800" dirty="0" smtClean="0"/>
                  <a:t>Model </a:t>
                </a:r>
                <a:r>
                  <a:rPr lang="pl-PL" sz="2800" dirty="0" err="1" smtClean="0"/>
                  <a:t>Gompertza</a:t>
                </a:r>
                <a:r>
                  <a:rPr lang="pl-PL" dirty="0"/>
                  <a:t/>
                </a:r>
                <a:br>
                  <a:rPr lang="pl-PL" dirty="0"/>
                </a:br>
                <a:r>
                  <a:rPr lang="pl-PL" sz="2400" dirty="0" smtClean="0"/>
                  <a:t>W modelu tym przyjmujemy, iż w równaniu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400" i="0" smtClean="0">
                            <a:latin typeface="Cambria Math"/>
                          </a:rPr>
                          <m:t>Ṅ</m:t>
                        </m:r>
                        <m:r>
                          <a:rPr lang="pl-PL" sz="2400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t</m:t>
                        </m:r>
                        <m:r>
                          <a:rPr lang="pl-PL" sz="2400" b="0" i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N</m:t>
                        </m:r>
                        <m:r>
                          <a:rPr lang="pl-PL" sz="2400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t</m:t>
                        </m:r>
                        <m:r>
                          <a:rPr lang="pl-PL" sz="2400" b="0" i="0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pl-PL" sz="24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pl-PL" sz="2400" b="0" i="0" smtClean="0">
                        <a:latin typeface="Cambria Math"/>
                      </a:rPr>
                      <m:t>f</m:t>
                    </m:r>
                    <m:d>
                      <m:dPr>
                        <m:ctrlPr>
                          <a:rPr lang="pl-PL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l-PL" sz="2400" b="0" i="0" smtClean="0">
                            <a:latin typeface="Cambria Math"/>
                          </a:rPr>
                          <m:t>N</m:t>
                        </m:r>
                        <m:d>
                          <m:dPr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t</m:t>
                            </m:r>
                          </m:e>
                        </m:d>
                      </m:e>
                    </m:d>
                  </m:oMath>
                </a14:m>
                <a:r>
                  <a:rPr lang="pl-PL" sz="2400" dirty="0" smtClean="0"/>
                  <a:t> </a:t>
                </a:r>
                <a:br>
                  <a:rPr lang="pl-PL" sz="2400" dirty="0" smtClean="0"/>
                </a:br>
                <a:r>
                  <a:rPr lang="pl-PL" sz="2400" dirty="0" smtClean="0"/>
                  <a:t>funkcja f ma postać nieliniową </a:t>
                </a:r>
                <a:r>
                  <a:rPr lang="pl-PL" sz="2400" dirty="0"/>
                  <a:t> </a:t>
                </a:r>
                <a:r>
                  <a:rPr lang="pl-PL" sz="2400" dirty="0" smtClean="0"/>
                  <a:t>f(N(t))=r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4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4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pl-PL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K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N</m:t>
                            </m:r>
                            <m:r>
                              <a:rPr lang="pl-PL" sz="2400" b="0" i="0" smtClean="0">
                                <a:latin typeface="Cambria Math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t</m:t>
                            </m:r>
                            <m:r>
                              <a:rPr lang="pl-PL" sz="2400" b="0" i="0" smtClean="0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lang="pl-PL" dirty="0" smtClean="0"/>
                  <a:t>.</a:t>
                </a:r>
                <a:br>
                  <a:rPr lang="pl-PL" dirty="0" smtClean="0"/>
                </a:br>
                <a:r>
                  <a:rPr lang="pl-PL" sz="2400" dirty="0" smtClean="0"/>
                  <a:t>Wówczas:  Ṅ(t)=</a:t>
                </a:r>
                <a:r>
                  <a:rPr lang="pl-PL" sz="2400" dirty="0" err="1" smtClean="0"/>
                  <a:t>rN</a:t>
                </a:r>
                <a:r>
                  <a:rPr lang="pl-PL" sz="2400" dirty="0" smtClean="0"/>
                  <a:t>(t)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4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4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pl-PL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K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N</m:t>
                            </m:r>
                            <m:r>
                              <a:rPr lang="pl-PL" sz="2400" b="0" i="0" smtClean="0">
                                <a:latin typeface="Cambria Math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pl-PL" sz="2400" b="0" i="0" smtClean="0">
                                <a:latin typeface="Cambria Math"/>
                              </a:rPr>
                              <m:t>t</m:t>
                            </m:r>
                            <m:r>
                              <a:rPr lang="pl-PL" sz="2400" b="0" i="0" smtClean="0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lang="pl-PL" dirty="0" smtClean="0"/>
                  <a:t>, </a:t>
                </a:r>
                <a:r>
                  <a:rPr lang="pl-PL" sz="2400" dirty="0" smtClean="0"/>
                  <a:t>stąd:</a:t>
                </a:r>
                <a:r>
                  <a:rPr lang="pl-PL" dirty="0" smtClean="0"/>
                  <a:t/>
                </a:r>
                <a:br>
                  <a:rPr lang="pl-PL" dirty="0" smtClean="0"/>
                </a:b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l-PL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pl-PL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l-PL" sz="2400" b="0" i="1" smtClean="0">
                                <a:latin typeface="Cambria Math"/>
                              </a:rPr>
                              <m:t>𝑑𝑁</m:t>
                            </m:r>
                          </m:num>
                          <m:den>
                            <m:r>
                              <a:rPr lang="pl-PL" sz="2400" b="0" i="1" smtClean="0">
                                <a:latin typeface="Cambria Math"/>
                              </a:rPr>
                              <m:t>𝑁</m:t>
                            </m:r>
                            <m:func>
                              <m:funcPr>
                                <m:ctrlPr>
                                  <a:rPr lang="pl-PL" sz="24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l-PL" sz="2400" b="0" i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pl-PL" sz="24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2400" b="0" i="1" smtClean="0">
                                        <a:latin typeface="Cambria Math"/>
                                      </a:rPr>
                                      <m:t>𝐾</m:t>
                                    </m:r>
                                  </m:num>
                                  <m:den>
                                    <m:r>
                                      <a:rPr lang="pl-PL" sz="2400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den>
                                </m:f>
                              </m:e>
                            </m:func>
                          </m:den>
                        </m:f>
                        <m:r>
                          <a:rPr lang="pl-PL" sz="2400" b="0" i="1" smtClean="0">
                            <a:latin typeface="Cambria Math"/>
                          </a:rPr>
                          <m:t>=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pl-PL" sz="24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pl-PL" sz="2400" b="0" i="1" smtClean="0">
                                <a:latin typeface="Cambria Math"/>
                              </a:rPr>
                              <m:t>𝑟𝑑𝑡</m:t>
                            </m:r>
                          </m:e>
                        </m:nary>
                      </m:e>
                    </m:nary>
                  </m:oMath>
                </a14:m>
                <a:r>
                  <a:rPr lang="pl-PL" sz="2400" dirty="0" smtClean="0">
                    <a:latin typeface="Calibri" pitchFamily="34" charset="0"/>
                  </a:rPr>
                  <a:t/>
                </a:r>
                <a:br>
                  <a:rPr lang="pl-PL" sz="2400" dirty="0" smtClean="0">
                    <a:latin typeface="Calibri" pitchFamily="34" charset="0"/>
                  </a:rPr>
                </a:br>
                <a:r>
                  <a:rPr lang="pl-PL" sz="2400" i="1" dirty="0" smtClean="0">
                    <a:latin typeface="Calibri" pitchFamily="34" charset="0"/>
                  </a:rPr>
                  <a:t/>
                </a:r>
                <a:br>
                  <a:rPr lang="pl-PL" sz="2400" i="1" dirty="0" smtClean="0">
                    <a:latin typeface="Calibri" pitchFamily="34" charset="0"/>
                  </a:rPr>
                </a:br>
                <a:r>
                  <a:rPr lang="pl-PL" sz="2400" i="1" dirty="0" smtClean="0">
                    <a:latin typeface="Cambria Math"/>
                  </a:rPr>
                  <a:t/>
                </a:r>
                <a:br>
                  <a:rPr lang="pl-PL" sz="240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l-PL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pl-PL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l-PL" sz="2400" b="0" i="1" smtClean="0">
                                <a:latin typeface="Cambria Math"/>
                              </a:rPr>
                              <m:t>𝑑𝑁</m:t>
                            </m:r>
                          </m:num>
                          <m:den>
                            <m:r>
                              <a:rPr lang="pl-PL" sz="2400" b="0" i="1" smtClean="0">
                                <a:latin typeface="Cambria Math"/>
                              </a:rPr>
                              <m:t>𝑁</m:t>
                            </m:r>
                            <m:func>
                              <m:funcPr>
                                <m:ctrlPr>
                                  <a:rPr lang="pl-PL" sz="24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l-PL" sz="2400" b="0" i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pl-PL" sz="24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2400" b="0" i="1" smtClean="0">
                                        <a:latin typeface="Cambria Math"/>
                                      </a:rPr>
                                      <m:t>𝐾</m:t>
                                    </m:r>
                                  </m:num>
                                  <m:den>
                                    <m:r>
                                      <a:rPr lang="pl-PL" sz="2400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den>
                                </m:f>
                              </m:e>
                            </m:func>
                          </m:den>
                        </m:f>
                      </m:e>
                    </m:nary>
                  </m:oMath>
                </a14:m>
                <a:r>
                  <a:rPr lang="pl-PL" sz="2400" dirty="0" smtClean="0">
                    <a:latin typeface="Calibri" pitchFamily="34" charset="0"/>
                  </a:rPr>
                  <a:t> =                                        =-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l-PL" sz="2400" i="1" dirty="0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pl-PL" sz="240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l-PL" sz="2400" b="0" i="1" dirty="0" smtClean="0">
                                <a:latin typeface="Cambria Math"/>
                              </a:rPr>
                              <m:t>𝑑𝑧</m:t>
                            </m:r>
                          </m:num>
                          <m:den>
                            <m:r>
                              <a:rPr lang="pl-PL" sz="2400" b="0" i="1" dirty="0" smtClean="0">
                                <a:latin typeface="Cambria Math"/>
                              </a:rPr>
                              <m:t>𝑧</m:t>
                            </m:r>
                          </m:den>
                        </m:f>
                        <m:r>
                          <a:rPr lang="pl-PL" sz="2400" b="0" i="1" dirty="0" smtClean="0">
                            <a:latin typeface="Cambria Math"/>
                          </a:rPr>
                          <m:t>=−</m:t>
                        </m:r>
                        <m:func>
                          <m:funcPr>
                            <m:ctrlPr>
                              <a:rPr lang="pl-PL" sz="2400" b="0" i="1" dirty="0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l-PL" sz="2400" b="0" i="0" dirty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l-PL" sz="2400" b="0" i="1" dirty="0" smtClean="0">
                                <a:latin typeface="Cambria Math"/>
                              </a:rPr>
                              <m:t>𝑧</m:t>
                            </m:r>
                            <m:r>
                              <a:rPr lang="pl-PL" sz="2400" b="0" i="1" dirty="0" smtClean="0">
                                <a:latin typeface="Cambria Math"/>
                              </a:rPr>
                              <m:t>=−</m:t>
                            </m:r>
                            <m:func>
                              <m:funcPr>
                                <m:ctrlPr>
                                  <a:rPr lang="pl-PL" sz="2400" b="0" i="1" dirty="0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l-PL" sz="2400" b="0" i="0" dirty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pl-PL" sz="2400" b="0" i="1" dirty="0" smtClean="0">
                                    <a:latin typeface="Cambria Math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pl-PL" sz="2400" b="0" i="1" dirty="0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l-PL" sz="2400" b="0" i="0" dirty="0" smtClean="0">
                                        <a:latin typeface="Cambria Math"/>
                                      </a:rPr>
                                      <m:t>ln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pl-PL" sz="2400" b="0" i="1" dirty="0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pl-PL" sz="2400" b="0" i="1" dirty="0" smtClean="0">
                                            <a:latin typeface="Cambria Math"/>
                                          </a:rPr>
                                          <m:t>𝐾</m:t>
                                        </m:r>
                                      </m:num>
                                      <m:den>
                                        <m:r>
                                          <a:rPr lang="pl-PL" sz="2400" b="0" i="1" dirty="0" smtClean="0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den>
                                    </m:f>
                                    <m:r>
                                      <a:rPr lang="pl-PL" sz="2400" b="0" i="1" dirty="0" smtClean="0">
                                        <a:latin typeface="Cambria Math"/>
                                      </a:rPr>
                                      <m:t>))</m:t>
                                    </m:r>
                                  </m:e>
                                </m:func>
                              </m:e>
                            </m:func>
                          </m:e>
                        </m:func>
                      </m:e>
                    </m:nary>
                  </m:oMath>
                </a14:m>
                <a:r>
                  <a:rPr lang="pl-PL" sz="2400" dirty="0" smtClean="0">
                    <a:latin typeface="Calibri" pitchFamily="34" charset="0"/>
                  </a:rPr>
                  <a:t>               </a:t>
                </a:r>
                <a:endParaRPr lang="pl-PL" sz="2400" dirty="0"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4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760640"/>
              </a:xfrm>
              <a:blipFill rotWithShape="1">
                <a:blip r:embed="rId2"/>
                <a:stretch>
                  <a:fillRect l="-1111" t="-84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pole tekstowe 4"/>
              <p:cNvSpPr txBox="1"/>
              <p:nvPr/>
            </p:nvSpPr>
            <p:spPr>
              <a:xfrm>
                <a:off x="2104364" y="3933055"/>
                <a:ext cx="2127727" cy="2124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pl-PL" dirty="0" smtClean="0">
                    <a:latin typeface="Calibri" pitchFamily="34" charset="0"/>
                  </a:rPr>
                  <a:t>   z=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i="0" smtClean="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pl-PL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pl-PL" b="0" i="0" smtClean="0">
                                <a:latin typeface="Cambria Math"/>
                              </a:rPr>
                              <m:t>K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l-PL" b="0" i="0" smtClean="0">
                                <a:latin typeface="Cambria Math"/>
                              </a:rPr>
                              <m:t>N</m:t>
                            </m:r>
                          </m:den>
                        </m:f>
                      </m:e>
                    </m:func>
                  </m:oMath>
                </a14:m>
                <a:r>
                  <a:rPr lang="pl-PL" dirty="0" smtClean="0">
                    <a:latin typeface="Cambria Math"/>
                  </a:rPr>
                  <a:t/>
                </a:r>
                <a:br>
                  <a:rPr lang="pl-PL" dirty="0" smtClean="0">
                    <a:latin typeface="Cambria Math"/>
                  </a:rPr>
                </a:br>
                <a:r>
                  <a:rPr lang="pl-PL" dirty="0" smtClean="0">
                    <a:latin typeface="Cambria Math"/>
                  </a:rPr>
                  <a:t/>
                </a:r>
                <a:br>
                  <a:rPr lang="pl-PL" dirty="0" smtClean="0">
                    <a:latin typeface="Cambria Math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l-PL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</a:rPr>
                            <m:t>dz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</a:rPr>
                            <m:t>dN</m:t>
                          </m:r>
                        </m:den>
                      </m:f>
                      <m:r>
                        <a:rPr lang="pl-PL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</a:rPr>
                            <m:t>N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</a:rPr>
                            <m:t>K</m:t>
                          </m:r>
                        </m:den>
                      </m:f>
                      <m:r>
                        <a:rPr lang="pl-PL" b="0" i="0" smtClean="0"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l-PL" b="0" i="0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  <a:ea typeface="Cambria Math"/>
                            </a:rPr>
                            <m:t>K</m:t>
                          </m:r>
                        </m:num>
                        <m:den>
                          <m:sSup>
                            <m:sSupPr>
                              <m:ctrlP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l-PL" b="0" i="0" smtClean="0">
                                  <a:latin typeface="Cambria Math"/>
                                  <a:ea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pl-PL" b="0" i="0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l-PL" b="0" i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l-PL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l-PL" b="0" i="0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pl-PL" b="0" i="0" smtClean="0">
                              <a:latin typeface="Cambria Math"/>
                              <a:ea typeface="Cambria Math"/>
                            </a:rPr>
                            <m:t>N</m:t>
                          </m:r>
                        </m:den>
                      </m:f>
                    </m:oMath>
                  </m:oMathPara>
                </a14:m>
                <a:r>
                  <a:rPr lang="pl-PL" dirty="0" smtClean="0">
                    <a:latin typeface="Calibri" pitchFamily="34" charset="0"/>
                  </a:rPr>
                  <a:t/>
                </a:r>
                <a:br>
                  <a:rPr lang="pl-PL" dirty="0" smtClean="0">
                    <a:latin typeface="Calibri" pitchFamily="34" charset="0"/>
                  </a:rPr>
                </a:br>
                <a:endParaRPr lang="pl-PL" dirty="0" smtClean="0">
                  <a:latin typeface="Calibri" pitchFamily="34" charset="0"/>
                </a:endParaRPr>
              </a:p>
              <a:p>
                <a:r>
                  <a:rPr lang="pl-PL" dirty="0" smtClean="0">
                    <a:latin typeface="Calibri" pitchFamily="34" charset="0"/>
                  </a:rPr>
                  <a:t>  </a:t>
                </a:r>
                <a:r>
                  <a:rPr lang="pl-PL" dirty="0" err="1" smtClean="0">
                    <a:latin typeface="Calibri" pitchFamily="34" charset="0"/>
                  </a:rPr>
                  <a:t>dN</a:t>
                </a:r>
                <a:r>
                  <a:rPr lang="pl-PL" dirty="0" smtClean="0">
                    <a:latin typeface="Calibri" pitchFamily="34" charset="0"/>
                  </a:rPr>
                  <a:t>=-</a:t>
                </a:r>
                <a:r>
                  <a:rPr lang="pl-PL" dirty="0" err="1" smtClean="0">
                    <a:latin typeface="Calibri" pitchFamily="34" charset="0"/>
                  </a:rPr>
                  <a:t>Ndz</a:t>
                </a:r>
                <a:r>
                  <a:rPr lang="pl-PL" dirty="0" smtClean="0"/>
                  <a:t/>
                </a:r>
                <a:br>
                  <a:rPr lang="pl-PL" dirty="0" smtClean="0"/>
                </a:br>
                <a:endParaRPr lang="pl-PL" dirty="0"/>
              </a:p>
            </p:txBody>
          </p:sp>
        </mc:Choice>
        <mc:Fallback xmlns="">
          <p:sp>
            <p:nvSpPr>
              <p:cNvPr id="5" name="pole tekstow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364" y="3933055"/>
                <a:ext cx="2127727" cy="212429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Nawias klamrowy otwierający 5"/>
          <p:cNvSpPr/>
          <p:nvPr/>
        </p:nvSpPr>
        <p:spPr>
          <a:xfrm>
            <a:off x="1816332" y="3933055"/>
            <a:ext cx="288032" cy="201086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Nawias klamrowy zamykający 6"/>
          <p:cNvSpPr/>
          <p:nvPr/>
        </p:nvSpPr>
        <p:spPr>
          <a:xfrm>
            <a:off x="4088075" y="3933055"/>
            <a:ext cx="288032" cy="202075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506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60648"/>
                <a:ext cx="8229600" cy="61206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sz="2800" dirty="0" smtClean="0">
                    <a:latin typeface="Calibri" pitchFamily="34" charset="0"/>
                  </a:rPr>
                  <a:t>Zatem:  -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8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8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l-PL" sz="2800" b="0" i="0" smtClean="0"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pl-PL" sz="28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f>
                              <m:fPr>
                                <m:ctrlPr>
                                  <a:rPr lang="pl-PL" sz="2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pl-PL" sz="2800" b="0" i="0" smtClean="0">
                                    <a:latin typeface="Cambria Math"/>
                                  </a:rPr>
                                  <m:t>K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pl-PL" sz="2800" b="0" i="0" smtClean="0">
                                    <a:latin typeface="Cambria Math"/>
                                  </a:rPr>
                                  <m:t>N</m:t>
                                </m:r>
                              </m:den>
                            </m:f>
                            <m:r>
                              <a:rPr lang="pl-PL" sz="2800" b="0" i="0" smtClean="0">
                                <a:latin typeface="Cambria Math"/>
                              </a:rPr>
                              <m:t>)=</m:t>
                            </m:r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rt</m:t>
                            </m:r>
                            <m:r>
                              <a:rPr lang="pl-PL" sz="2800" b="0" i="0" smtClean="0">
                                <a:latin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C</m:t>
                            </m:r>
                            <m:r>
                              <a:rPr lang="pl-PL" sz="2800" b="0" i="0" smtClean="0">
                                <a:latin typeface="Cambria Math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r>
                  <a:rPr lang="pl-PL" sz="2800" dirty="0" smtClean="0">
                    <a:latin typeface="Calibri" pitchFamily="34" charset="0"/>
                  </a:rPr>
                  <a:t> niech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8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800" b="0" i="0" smtClean="0">
                            <a:latin typeface="Cambria Math"/>
                          </a:rPr>
                          <m:t>C</m:t>
                        </m:r>
                        <m:r>
                          <a:rPr lang="pl-PL" sz="2800" b="0" i="0" smtClean="0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pl-PL" sz="28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l-PL" sz="2800" i="0" smtClean="0">
                            <a:latin typeface="Cambria Math"/>
                          </a:rPr>
                          <m:t>ĉ</m:t>
                        </m:r>
                      </m:e>
                    </m:func>
                  </m:oMath>
                </a14:m>
                <a:r>
                  <a:rPr lang="pl-PL" sz="2800" dirty="0" smtClean="0">
                    <a:latin typeface="Calibri" pitchFamily="34" charset="0"/>
                  </a:rPr>
                  <a:t>  i   ĉ&gt;0, wtedy: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8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8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l-PL" sz="2800" b="0" i="0" smtClean="0">
                            <a:latin typeface="Cambria Math"/>
                          </a:rPr>
                          <m:t>(ĉ</m:t>
                        </m:r>
                      </m:e>
                    </m:func>
                    <m:func>
                      <m:funcPr>
                        <m:ctrlPr>
                          <a:rPr lang="pl-PL" sz="28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8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pl-PL" sz="28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K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N</m:t>
                            </m:r>
                          </m:den>
                        </m:f>
                        <m:r>
                          <a:rPr lang="pl-PL" sz="2800" b="0" i="0" smtClean="0">
                            <a:latin typeface="Cambria Math"/>
                          </a:rPr>
                          <m:t>))=−</m:t>
                        </m:r>
                        <m:r>
                          <m:rPr>
                            <m:sty m:val="p"/>
                          </m:rPr>
                          <a:rPr lang="pl-PL" sz="2800" b="0" i="0" smtClean="0">
                            <a:latin typeface="Cambria Math"/>
                          </a:rPr>
                          <m:t>rt</m:t>
                        </m:r>
                      </m:e>
                    </m:func>
                  </m:oMath>
                </a14:m>
                <a:r>
                  <a:rPr lang="pl-PL" sz="2800" dirty="0" smtClean="0">
                    <a:latin typeface="Calibri" pitchFamily="34" charset="0"/>
                  </a:rPr>
                  <a:t>   N</a:t>
                </a:r>
                <a14:m>
                  <m:oMath xmlns:m="http://schemas.openxmlformats.org/officeDocument/2006/math">
                    <m:r>
                      <a:rPr lang="pl-PL" sz="2800" i="0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pl-PL" sz="2800" b="0" i="0" dirty="0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pl-PL" sz="2800" dirty="0" smtClean="0">
                    <a:latin typeface="Calibri" pitchFamily="34" charset="0"/>
                  </a:rPr>
                  <a:t/>
                </a:r>
                <a:br>
                  <a:rPr lang="pl-PL" sz="2800" dirty="0" smtClean="0">
                    <a:latin typeface="Calibri" pitchFamily="34" charset="0"/>
                  </a:rPr>
                </a:br>
                <a:r>
                  <a:rPr lang="pl-PL" sz="2800" dirty="0" smtClean="0">
                    <a:latin typeface="Calibri" pitchFamily="34" charset="0"/>
                  </a:rPr>
                  <a:t>ĉ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sz="28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8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pl-PL" sz="28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K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N</m:t>
                            </m:r>
                          </m:den>
                        </m:f>
                        <m:r>
                          <a:rPr lang="pl-PL" sz="2800" b="0" i="0" smtClean="0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pl-PL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a:rPr lang="pl-PL" sz="2800" b="0" i="0" smtClean="0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rt</m:t>
                            </m:r>
                          </m:sup>
                        </m:sSup>
                      </m:e>
                    </m:func>
                  </m:oMath>
                </a14:m>
                <a:r>
                  <a:rPr lang="pl-PL" sz="2800" dirty="0" smtClean="0">
                    <a:latin typeface="Calibri" pitchFamily="34" charset="0"/>
                  </a:rPr>
                  <a:t> a stąd N=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 b="0" i="0" smtClean="0">
                            <a:latin typeface="Cambria Math"/>
                          </a:rPr>
                          <m:t>K</m:t>
                        </m:r>
                      </m:num>
                      <m:den>
                        <m:sSup>
                          <m:sSupPr>
                            <m:ctrlPr>
                              <a:rPr lang="pl-PL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f>
                              <m:fPr>
                                <m:ctrlPr>
                                  <a:rPr lang="pl-PL" sz="280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pl-PL" sz="28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l-PL" sz="2800" b="0" i="0" smtClean="0">
                                        <a:latin typeface="Cambria Math"/>
                                      </a:rPr>
                                      <m:t>e</m:t>
                                    </m:r>
                                  </m:e>
                                  <m:sup>
                                    <m:r>
                                      <a:rPr lang="pl-PL" sz="2800" b="0" i="0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pl-PL" sz="2800" b="0" i="0" smtClean="0">
                                        <a:latin typeface="Cambria Math"/>
                                      </a:rPr>
                                      <m:t>rt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l-PL" sz="2800" i="0" smtClean="0">
                                    <a:latin typeface="Cambria Math"/>
                                  </a:rPr>
                                  <m:t>ĉ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r>
                  <a:rPr lang="pl-PL" sz="2800" dirty="0" smtClean="0">
                    <a:latin typeface="Calibri" pitchFamily="34" charset="0"/>
                  </a:rPr>
                  <a:t/>
                </a:r>
                <a:br>
                  <a:rPr lang="pl-PL" sz="2800" dirty="0" smtClean="0">
                    <a:latin typeface="Calibri" pitchFamily="34" charset="0"/>
                  </a:rPr>
                </a:br>
                <a:endParaRPr lang="pl-PL" sz="2800" dirty="0" smtClean="0">
                  <a:latin typeface="Calibri" pitchFamily="34" charset="0"/>
                </a:endParaRPr>
              </a:p>
              <a:p>
                <a:pPr marL="0" indent="0">
                  <a:buNone/>
                </a:pPr>
                <a:r>
                  <a:rPr lang="pl-PL" sz="2400" dirty="0" smtClean="0">
                    <a:latin typeface="Calibri" pitchFamily="34" charset="0"/>
                  </a:rPr>
                  <a:t>Przy warunku początkowym </a:t>
                </a:r>
                <a:r>
                  <a:rPr lang="pl-PL" sz="2800" dirty="0" smtClean="0">
                    <a:latin typeface="Calibri" pitchFamily="34" charset="0"/>
                  </a:rPr>
                  <a:t>N(0)=N˳   N˳=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 b="0" i="0" smtClean="0">
                            <a:latin typeface="Cambria Math"/>
                          </a:rPr>
                          <m:t>K</m:t>
                        </m:r>
                      </m:num>
                      <m:den>
                        <m:sSup>
                          <m:sSupPr>
                            <m:ctrlPr>
                              <a:rPr lang="pl-PL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f>
                              <m:fPr>
                                <m:ctrlPr>
                                  <a:rPr lang="pl-PL" sz="280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pl-PL" sz="2800" b="0" i="0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l-PL" sz="2800" i="0" smtClean="0">
                                    <a:latin typeface="Cambria Math"/>
                                  </a:rPr>
                                  <m:t>ĉ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r>
                  <a:rPr lang="pl-PL" sz="2800" dirty="0" smtClean="0">
                    <a:latin typeface="Calibri" pitchFamily="34" charset="0"/>
                  </a:rPr>
                  <a:t>  czyli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l-PL" sz="2800" i="0" smtClean="0">
                            <a:latin typeface="Cambria Math"/>
                          </a:rPr>
                          <m:t>ĉ</m:t>
                        </m:r>
                      </m:den>
                    </m:f>
                    <m:r>
                      <a:rPr lang="pl-PL" sz="2800" b="0" i="0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l-PL" sz="2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sz="28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pl-PL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K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N</m:t>
                            </m:r>
                            <m:r>
                              <a:rPr lang="pl-PL" sz="2800" b="0" i="0" smtClean="0">
                                <a:latin typeface="Cambria Math"/>
                              </a:rPr>
                              <m:t>˳</m:t>
                            </m:r>
                          </m:den>
                        </m:f>
                      </m:e>
                    </m:func>
                  </m:oMath>
                </a14:m>
                <a:endParaRPr lang="pl-PL" sz="2800" dirty="0" smtClean="0">
                  <a:latin typeface="Calibri" pitchFamily="34" charset="0"/>
                </a:endParaRPr>
              </a:p>
              <a:p>
                <a:pPr marL="0" indent="0">
                  <a:buNone/>
                </a:pPr>
                <a:r>
                  <a:rPr lang="pl-PL" sz="2800" dirty="0" smtClean="0"/>
                  <a:t>Stąd N(t)=K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l-PL" sz="2800" b="0" i="0" smtClean="0">
                            <a:latin typeface="Cambria Math"/>
                          </a:rPr>
                          <m:t>e</m:t>
                        </m:r>
                      </m:e>
                      <m:sup>
                        <m:r>
                          <a:rPr lang="pl-PL" sz="2800" b="0" i="0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pl-PL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a:rPr lang="pl-PL" sz="2800" b="0" i="0" smtClean="0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pl-PL" sz="2800" b="0" i="0" smtClean="0">
                                <a:latin typeface="Cambria Math"/>
                              </a:rPr>
                              <m:t>rt</m:t>
                            </m:r>
                            <m:r>
                              <a:rPr lang="pl-PL" sz="2800" b="0" i="0" smtClean="0">
                                <a:latin typeface="Cambria Math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pl-PL" sz="2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l-PL" sz="2800" b="0" i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pl-PL" sz="2800" b="0" i="0" smtClean="0">
                                    <a:latin typeface="Cambria Math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pl-PL" sz="2800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l-PL" sz="2800" b="0" i="0" smtClean="0">
                                        <a:latin typeface="Cambria Math"/>
                                      </a:rPr>
                                      <m:t>ln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pl-PL" sz="2800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pl-PL" sz="2800" b="0" i="0" smtClean="0">
                                            <a:latin typeface="Cambria Math"/>
                                          </a:rPr>
                                          <m:t>K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pl-PL" sz="2800" b="0" i="0" smtClean="0">
                                            <a:latin typeface="Cambria Math"/>
                                          </a:rPr>
                                          <m:t>N</m:t>
                                        </m:r>
                                        <m:r>
                                          <a:rPr lang="pl-PL" sz="2800" b="0" i="0" smtClean="0">
                                            <a:latin typeface="Cambria Math"/>
                                          </a:rPr>
                                          <m:t>˳</m:t>
                                        </m:r>
                                      </m:den>
                                    </m:f>
                                    <m:r>
                                      <a:rPr lang="pl-PL" sz="2800" b="0" i="0" smtClean="0"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</m:func>
                              </m:e>
                            </m:func>
                          </m:sup>
                        </m:sSup>
                      </m:sup>
                    </m:sSup>
                  </m:oMath>
                </a14:m>
                <a:endParaRPr lang="pl-PL" sz="2800" dirty="0" smtClean="0"/>
              </a:p>
              <a:p>
                <a:pPr marL="0" indent="0">
                  <a:buNone/>
                </a:pPr>
                <a:r>
                  <a:rPr lang="pl-PL" sz="2800" dirty="0" smtClean="0"/>
                  <a:t>Wykres krzywej </a:t>
                </a:r>
                <a:r>
                  <a:rPr lang="pl-PL" sz="2800" dirty="0" err="1" smtClean="0"/>
                  <a:t>Gompertza</a:t>
                </a:r>
                <a:r>
                  <a:rPr lang="pl-PL" sz="2800" dirty="0" smtClean="0"/>
                  <a:t> jest bardzo zbliżony do krzywej logistycznej.</a:t>
                </a:r>
                <a:endParaRPr lang="pl-PL" sz="28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60648"/>
                <a:ext cx="8229600" cy="6120680"/>
              </a:xfrm>
              <a:blipFill rotWithShape="1">
                <a:blip r:embed="rId2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62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7074">
              <a:srgbClr val="E5DDC2"/>
            </a:gs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476672"/>
                <a:ext cx="8712968" cy="5649491"/>
              </a:xfrm>
            </p:spPr>
            <p:txBody>
              <a:bodyPr/>
              <a:lstStyle/>
              <a:p>
                <a:r>
                  <a:rPr lang="pl-PL" dirty="0" smtClean="0"/>
                  <a:t>Model Ludwiga</a:t>
                </a:r>
              </a:p>
              <a:p>
                <a:pPr marL="0" indent="0">
                  <a:buNone/>
                </a:pPr>
                <a:r>
                  <a:rPr lang="pl-PL" sz="2800" dirty="0" smtClean="0"/>
                  <a:t>W następującym modelu równanie wzrostu ma postać Ṅ(t)=</a:t>
                </a:r>
                <a:r>
                  <a:rPr lang="pl-PL" sz="2800" dirty="0" err="1" smtClean="0"/>
                  <a:t>rN</a:t>
                </a:r>
                <a:r>
                  <a:rPr lang="pl-PL" sz="2800" dirty="0" smtClean="0"/>
                  <a:t>(t)</a:t>
                </a:r>
                <a14:m>
                  <m:oMath xmlns:m="http://schemas.openxmlformats.org/officeDocument/2006/math">
                    <m:r>
                      <a:rPr lang="pl-PL" sz="2800" b="0" i="0" smtClean="0">
                        <a:latin typeface="Cambria Math"/>
                      </a:rPr>
                      <m:t>(1−</m:t>
                    </m:r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/>
                          </a:rPr>
                          <m:t>𝑁</m:t>
                        </m:r>
                        <m:r>
                          <a:rPr lang="pl-PL" sz="2800" b="0" i="1" smtClean="0">
                            <a:latin typeface="Cambria Math"/>
                          </a:rPr>
                          <m:t>(</m:t>
                        </m:r>
                        <m:r>
                          <a:rPr lang="pl-PL" sz="2800" b="0" i="1" smtClean="0">
                            <a:latin typeface="Cambria Math"/>
                          </a:rPr>
                          <m:t>𝑡</m:t>
                        </m:r>
                        <m:r>
                          <a:rPr lang="pl-PL" sz="28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pl-PL" sz="2800" b="0" i="1" smtClean="0">
                            <a:latin typeface="Cambria Math"/>
                          </a:rPr>
                          <m:t>𝐾</m:t>
                        </m:r>
                      </m:den>
                    </m:f>
                    <m:r>
                      <a:rPr lang="pl-PL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l-PL" sz="2800" dirty="0" smtClean="0"/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dirty="0" smtClean="0">
                            <a:latin typeface="Cambria Math"/>
                          </a:rPr>
                          <m:t>𝑏𝑁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²(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𝑡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pl-PL" sz="2800" b="0" i="1" dirty="0" smtClean="0">
                            <a:latin typeface="Cambria Math"/>
                          </a:rPr>
                          <m:t>𝑎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²+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𝑁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²(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𝑡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pl-PL" sz="2800" dirty="0" smtClean="0"/>
                  <a:t>  N(0)=N˳</a:t>
                </a:r>
                <a:br>
                  <a:rPr lang="pl-PL" sz="2800" dirty="0" smtClean="0"/>
                </a:br>
                <a:r>
                  <a:rPr lang="pl-PL" sz="2800" dirty="0" smtClean="0"/>
                  <a:t>Funkcja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dirty="0" smtClean="0">
                            <a:latin typeface="Cambria Math"/>
                          </a:rPr>
                          <m:t>𝑏𝑁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²(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𝑡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pl-PL" sz="2800" b="0" i="1" dirty="0" smtClean="0">
                            <a:latin typeface="Cambria Math"/>
                          </a:rPr>
                          <m:t>𝑎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²+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𝑁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²(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𝑡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pl-PL" sz="2800" dirty="0" smtClean="0"/>
                  <a:t> opisuje drapieżnictwo</a:t>
                </a:r>
                <a:r>
                  <a:rPr lang="pl-PL" sz="2800" dirty="0"/>
                  <a:t>;</a:t>
                </a:r>
                <a:r>
                  <a:rPr lang="pl-PL" sz="2800" dirty="0" smtClean="0"/>
                  <a:t> </a:t>
                </a:r>
                <a:r>
                  <a:rPr lang="pl-PL" sz="2800" dirty="0" err="1" smtClean="0"/>
                  <a:t>a,b</a:t>
                </a:r>
                <a:r>
                  <a:rPr lang="pl-PL" sz="2800" dirty="0" smtClean="0"/>
                  <a:t>-parametry opisujące drapieżnictwo.</a:t>
                </a:r>
                <a:br>
                  <a:rPr lang="pl-PL" sz="2800" dirty="0" smtClean="0"/>
                </a:br>
                <a:r>
                  <a:rPr lang="pl-PL" sz="2800" dirty="0" smtClean="0"/>
                  <a:t>Zauważmy, że N(t)=0 jest rozwiązaniem stacjonarnym.</a:t>
                </a:r>
                <a:br>
                  <a:rPr lang="pl-PL" sz="2800" dirty="0" smtClean="0"/>
                </a:br>
                <a:r>
                  <a:rPr lang="pl-PL" sz="2800" dirty="0" err="1" smtClean="0"/>
                  <a:t>Ozn</a:t>
                </a:r>
                <a:r>
                  <a:rPr lang="pl-PL" sz="2800" dirty="0" smtClean="0"/>
                  <a:t>. f(N)=</a:t>
                </a:r>
                <a:r>
                  <a:rPr lang="pl-PL" sz="2800" dirty="0"/>
                  <a:t> rN</a:t>
                </a:r>
                <a14:m>
                  <m:oMath xmlns:m="http://schemas.openxmlformats.org/officeDocument/2006/math">
                    <m:r>
                      <a:rPr lang="pl-PL" sz="2800">
                        <a:latin typeface="Cambria Math"/>
                      </a:rPr>
                      <m:t>(1−</m:t>
                    </m:r>
                    <m:f>
                      <m:fPr>
                        <m:ctrlPr>
                          <a:rPr lang="pl-PL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i="1">
                            <a:latin typeface="Cambria Math"/>
                          </a:rPr>
                          <m:t>𝑁</m:t>
                        </m:r>
                      </m:num>
                      <m:den>
                        <m:r>
                          <a:rPr lang="pl-PL" sz="2800" i="1">
                            <a:latin typeface="Cambria Math"/>
                          </a:rPr>
                          <m:t>𝐾</m:t>
                        </m:r>
                      </m:den>
                    </m:f>
                    <m:r>
                      <a:rPr lang="pl-PL" sz="2800" i="1">
                        <a:latin typeface="Cambria Math"/>
                      </a:rPr>
                      <m:t>)</m:t>
                    </m:r>
                  </m:oMath>
                </a14:m>
                <a:r>
                  <a:rPr lang="pl-PL" sz="2800" dirty="0"/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i="1" dirty="0">
                            <a:latin typeface="Cambria Math"/>
                          </a:rPr>
                          <m:t>𝑏𝑁</m:t>
                        </m:r>
                        <m:r>
                          <a:rPr lang="pl-PL" sz="2800" i="1" dirty="0">
                            <a:latin typeface="Cambria Math"/>
                          </a:rPr>
                          <m:t>²</m:t>
                        </m:r>
                      </m:num>
                      <m:den>
                        <m:r>
                          <a:rPr lang="pl-PL" sz="2800" i="1" dirty="0">
                            <a:latin typeface="Cambria Math"/>
                          </a:rPr>
                          <m:t>𝑎</m:t>
                        </m:r>
                        <m:r>
                          <a:rPr lang="pl-PL" sz="2800" i="1" dirty="0">
                            <a:latin typeface="Cambria Math"/>
                          </a:rPr>
                          <m:t>²+</m:t>
                        </m:r>
                        <m:r>
                          <a:rPr lang="pl-PL" sz="2800" i="1" dirty="0">
                            <a:latin typeface="Cambria Math"/>
                          </a:rPr>
                          <m:t>𝑁</m:t>
                        </m:r>
                        <m:r>
                          <a:rPr lang="pl-PL" sz="2800" i="1" dirty="0">
                            <a:latin typeface="Cambria Math"/>
                          </a:rPr>
                          <m:t>²</m:t>
                        </m:r>
                      </m:den>
                    </m:f>
                  </m:oMath>
                </a14:m>
                <a:r>
                  <a:rPr lang="pl-PL" sz="2800" dirty="0"/>
                  <a:t> </a:t>
                </a:r>
                <a:r>
                  <a:rPr lang="pl-PL" sz="2800" dirty="0" smtClean="0"/>
                  <a:t/>
                </a:r>
                <a:br>
                  <a:rPr lang="pl-PL" sz="2800" dirty="0" smtClean="0"/>
                </a:br>
                <a:r>
                  <a:rPr lang="pl-PL" sz="2800" dirty="0" smtClean="0"/>
                  <a:t>f’(N)=</a:t>
                </a:r>
                <a:r>
                  <a:rPr lang="pl-PL" sz="2800" dirty="0"/>
                  <a:t> r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l-PL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pl-PL" sz="2800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pl-PL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l-PL" sz="2800" i="1">
                                <a:latin typeface="Cambria Math"/>
                              </a:rPr>
                              <m:t>𝑁</m:t>
                            </m:r>
                          </m:num>
                          <m:den>
                            <m:r>
                              <a:rPr lang="pl-PL" sz="2800" i="1">
                                <a:latin typeface="Cambria Math"/>
                              </a:rPr>
                              <m:t>𝐾</m:t>
                            </m:r>
                          </m:den>
                        </m:f>
                      </m:e>
                    </m:d>
                    <m:r>
                      <a:rPr lang="pl-PL" sz="2800" b="0" i="0" smtClean="0">
                        <a:latin typeface="Cambria Math"/>
                      </a:rPr>
                      <m:t>+</m:t>
                    </m:r>
                  </m:oMath>
                </a14:m>
                <a:r>
                  <a:rPr lang="pl-PL" sz="2800" dirty="0" err="1" smtClean="0"/>
                  <a:t>rN</a:t>
                </a:r>
                <a:r>
                  <a:rPr lang="pl-PL" sz="2800" dirty="0" smtClean="0"/>
                  <a:t>(-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l-PL" sz="2800" b="0" i="1" smtClean="0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pl-PL" sz="2800" dirty="0" smtClean="0"/>
                  <a:t>)-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dirty="0" smtClean="0">
                            <a:latin typeface="Cambria Math"/>
                          </a:rPr>
                          <m:t>2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𝑏𝑁</m:t>
                        </m:r>
                        <m:d>
                          <m:dPr>
                            <m:ctrlPr>
                              <a:rPr lang="pl-PL" sz="2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l-PL" sz="2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sz="2800" b="0" i="1" dirty="0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pl-PL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l-PL" sz="2800" b="0" i="1" dirty="0" smtClean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pl-PL" sz="2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pl-PL" sz="2800" b="0" i="1" dirty="0" smtClean="0">
                                    <a:latin typeface="Cambria Math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pl-PL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pl-PL" sz="2800" b="0" i="1" dirty="0" smtClean="0">
                            <a:latin typeface="Cambria Math"/>
                          </a:rPr>
                          <m:t>−2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𝑏𝑁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³</m:t>
                        </m:r>
                      </m:num>
                      <m:den>
                        <m:r>
                          <a:rPr lang="pl-PL" sz="2800" b="0" i="1" dirty="0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pl-PL" sz="28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sz="2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pl-PL" sz="28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sz="28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pl-PL" sz="28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sz="2800" b="0" i="1" dirty="0" smtClean="0">
                                <a:latin typeface="Cambria Math"/>
                              </a:rPr>
                              <m:t>𝑁</m:t>
                            </m:r>
                          </m:e>
                          <m:sup>
                            <m:r>
                              <a:rPr lang="pl-PL" sz="28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sz="2800" b="0" i="1" dirty="0" smtClean="0">
                            <a:latin typeface="Cambria Math"/>
                          </a:rPr>
                          <m:t>)²</m:t>
                        </m:r>
                      </m:den>
                    </m:f>
                  </m:oMath>
                </a14:m>
                <a:r>
                  <a:rPr lang="pl-PL" sz="2800" dirty="0" smtClean="0"/>
                  <a:t>=r(1-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/>
                          </a:rPr>
                          <m:t>2</m:t>
                        </m:r>
                        <m:r>
                          <a:rPr lang="pl-PL" sz="2800" b="0" i="1" smtClean="0">
                            <a:latin typeface="Cambria Math"/>
                          </a:rPr>
                          <m:t>𝑁</m:t>
                        </m:r>
                      </m:num>
                      <m:den>
                        <m:r>
                          <a:rPr lang="pl-PL" sz="2800" b="0" i="1" smtClean="0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pl-PL" sz="2800" dirty="0" smtClean="0"/>
                  <a:t>)-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dirty="0" smtClean="0">
                            <a:latin typeface="Cambria Math"/>
                          </a:rPr>
                          <m:t>2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𝑏𝑁𝑎</m:t>
                        </m:r>
                        <m:r>
                          <a:rPr lang="pl-PL" sz="2800" b="0" i="1" dirty="0" smtClean="0">
                            <a:latin typeface="Cambria Math"/>
                          </a:rPr>
                          <m:t>²</m:t>
                        </m:r>
                      </m:num>
                      <m:den>
                        <m:r>
                          <a:rPr lang="pl-PL" sz="2800" b="0" i="1" dirty="0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pl-PL" sz="28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sz="2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pl-PL" sz="28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sz="28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pl-PL" sz="28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l-PL" sz="2800" b="0" i="1" dirty="0" smtClean="0">
                                <a:latin typeface="Cambria Math"/>
                              </a:rPr>
                              <m:t>𝑁</m:t>
                            </m:r>
                          </m:e>
                          <m:sup>
                            <m:r>
                              <a:rPr lang="pl-PL" sz="28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l-PL" sz="2800" b="0" i="1" dirty="0" smtClean="0">
                            <a:latin typeface="Cambria Math"/>
                          </a:rPr>
                          <m:t>)²</m:t>
                        </m:r>
                      </m:den>
                    </m:f>
                  </m:oMath>
                </a14:m>
                <a:r>
                  <a:rPr lang="pl-PL" sz="2800" dirty="0" smtClean="0"/>
                  <a:t/>
                </a:r>
                <a:br>
                  <a:rPr lang="pl-PL" sz="2800" dirty="0" smtClean="0"/>
                </a:br>
                <a:r>
                  <a:rPr lang="pl-PL" sz="2800" dirty="0" smtClean="0"/>
                  <a:t>f’(0)=r</a:t>
                </a:r>
                <a:endParaRPr lang="pl-PL" sz="28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476672"/>
                <a:ext cx="8712968" cy="5649491"/>
              </a:xfrm>
              <a:blipFill rotWithShape="1">
                <a:blip r:embed="rId2"/>
                <a:stretch>
                  <a:fillRect l="-1538" t="-140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932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476672"/>
                <a:ext cx="8229600" cy="6264696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pl-PL" sz="2800" dirty="0" smtClean="0"/>
                  <a:t>Przypomnijmy</a:t>
                </a:r>
                <a:r>
                  <a:rPr lang="pl-PL" dirty="0" smtClean="0"/>
                  <a:t> f(x)=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l-PL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pl-PL" b="0" i="0" smtClean="0">
                            <a:latin typeface="Cambria Math"/>
                          </a:rPr>
                          <m:t>n</m:t>
                        </m:r>
                        <m:r>
                          <a:rPr lang="pl-PL" b="0" i="0" smtClean="0">
                            <a:latin typeface="Cambria Math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pl-PL" b="0" i="0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l-PL" i="0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pl-PL" i="1" smtClean="0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l-PL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pl-PL" b="0" i="0" smtClean="0">
                                    <a:latin typeface="Cambria Math"/>
                                  </a:rPr>
                                  <m:t>f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pl-PL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l-PL" b="0" i="0" smtClean="0">
                                        <a:latin typeface="Cambria Math"/>
                                      </a:rPr>
                                      <m:t>n</m:t>
                                    </m:r>
                                  </m:e>
                                </m:d>
                              </m:sup>
                            </m:sSup>
                            <m:d>
                              <m:dPr>
                                <m:ctrlPr>
                                  <a:rPr lang="pl-PL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pl-PL" b="0" i="0" smtClean="0">
                                    <a:latin typeface="Cambria Math"/>
                                  </a:rPr>
                                  <m:t>x</m:t>
                                </m:r>
                              </m:e>
                            </m:d>
                          </m:num>
                          <m:den>
                            <m:r>
                              <m:rPr>
                                <m:sty m:val="p"/>
                              </m:rPr>
                              <a:rPr lang="pl-PL" b="0" i="0" smtClean="0">
                                <a:latin typeface="Cambria Math"/>
                              </a:rPr>
                              <m:t>n</m:t>
                            </m:r>
                            <m:r>
                              <a:rPr lang="pl-PL" b="0" i="0" smtClean="0">
                                <a:latin typeface="Cambria Math"/>
                              </a:rPr>
                              <m:t>!</m:t>
                            </m:r>
                          </m:den>
                        </m:f>
                        <m:r>
                          <a:rPr lang="pl-PL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x</m:t>
                        </m:r>
                        <m:r>
                          <a:rPr lang="pl-PL" b="0" i="0" smtClean="0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x</m:t>
                        </m:r>
                        <m:r>
                          <a:rPr lang="pl-PL" b="0" i="0" smtClean="0">
                            <a:latin typeface="Cambria Math"/>
                          </a:rPr>
                          <m:t>˳)</m:t>
                        </m:r>
                      </m:e>
                    </m:nary>
                  </m:oMath>
                </a14:m>
                <a:endParaRPr lang="pl-PL" dirty="0" smtClean="0"/>
              </a:p>
              <a:p>
                <a:pPr marL="0" indent="0">
                  <a:buNone/>
                </a:pPr>
                <a:r>
                  <a:rPr lang="pl-PL" dirty="0" smtClean="0"/>
                  <a:t/>
                </a:r>
                <a:br>
                  <a:rPr lang="pl-PL" dirty="0" smtClean="0"/>
                </a:br>
                <a:r>
                  <a:rPr lang="pl-PL" dirty="0" smtClean="0"/>
                  <a:t>f(N)=f(0)+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f</m:t>
                        </m:r>
                        <m:r>
                          <a:rPr lang="pl-PL" b="0" i="0" smtClean="0">
                            <a:latin typeface="Cambria Math"/>
                          </a:rPr>
                          <m:t> ̕</m:t>
                        </m:r>
                        <m:r>
                          <a:rPr lang="pl-PL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x</m:t>
                        </m:r>
                        <m:r>
                          <a:rPr lang="pl-PL" b="0" i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pl-PL" b="0" i="0" smtClean="0">
                            <a:latin typeface="Cambria Math"/>
                          </a:rPr>
                          <m:t>1</m:t>
                        </m:r>
                        <m:r>
                          <a:rPr lang="pl-PL" b="0" i="0" smtClean="0">
                            <a:latin typeface="Cambria Math"/>
                          </a:rPr>
                          <m:t>!</m:t>
                        </m:r>
                      </m:den>
                    </m:f>
                    <m:r>
                      <m:rPr>
                        <m:sty m:val="p"/>
                      </m:rPr>
                      <a:rPr lang="pl-PL" b="0" i="0" smtClean="0">
                        <a:latin typeface="Cambria Math"/>
                      </a:rPr>
                      <m:t>N</m:t>
                    </m:r>
                    <m:r>
                      <a:rPr lang="pl-PL" b="0" i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l-P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f</m:t>
                        </m:r>
                        <m:r>
                          <a:rPr lang="pl-PL" b="0" i="0" smtClean="0">
                            <a:latin typeface="Cambria Math"/>
                          </a:rPr>
                          <m:t> "</m:t>
                        </m:r>
                        <m:r>
                          <a:rPr lang="pl-PL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latin typeface="Cambria Math"/>
                          </a:rPr>
                          <m:t>x</m:t>
                        </m:r>
                        <m:r>
                          <a:rPr lang="pl-PL" b="0" i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pl-PL" b="0" i="0" smtClean="0">
                            <a:latin typeface="Cambria Math"/>
                          </a:rPr>
                          <m:t>2</m:t>
                        </m:r>
                        <m:r>
                          <a:rPr lang="pl-PL" b="0" i="0" smtClean="0">
                            <a:latin typeface="Cambria Math"/>
                          </a:rPr>
                          <m:t>!</m:t>
                        </m:r>
                      </m:den>
                    </m:f>
                    <m:r>
                      <m:rPr>
                        <m:sty m:val="p"/>
                      </m:rPr>
                      <a:rPr lang="pl-PL" b="0" i="0" smtClean="0">
                        <a:latin typeface="Cambria Math"/>
                      </a:rPr>
                      <m:t>N</m:t>
                    </m:r>
                    <m:r>
                      <a:rPr lang="pl-PL" b="0" i="0" smtClean="0">
                        <a:latin typeface="Cambria Math"/>
                      </a:rPr>
                      <m:t>+…</m:t>
                    </m:r>
                  </m:oMath>
                </a14:m>
                <a:r>
                  <a:rPr lang="pl-PL" dirty="0" smtClean="0"/>
                  <a:t/>
                </a:r>
                <a:br>
                  <a:rPr lang="pl-PL" dirty="0" smtClean="0"/>
                </a:br>
                <a:r>
                  <a:rPr lang="pl-PL" sz="2800" dirty="0" smtClean="0"/>
                  <a:t>Stosując metodę linearyzacji oraz rozwijając funkcję f(N) wokół punktu N(t)=0 otrzymamy, że Ṅ(t)=</a:t>
                </a:r>
                <a:r>
                  <a:rPr lang="pl-PL" sz="2800" dirty="0" err="1" smtClean="0"/>
                  <a:t>rN</a:t>
                </a:r>
                <a:r>
                  <a:rPr lang="pl-PL" sz="2800" dirty="0" smtClean="0"/>
                  <a:t>(t), czyli równanie Malthusa.</a:t>
                </a:r>
              </a:p>
              <a:p>
                <a:pPr marL="0" indent="0">
                  <a:buNone/>
                </a:pPr>
                <a:r>
                  <a:rPr lang="pl-PL" sz="2800" dirty="0" smtClean="0"/>
                  <a:t>Rozwiązanie równania </a:t>
                </a:r>
                <a:r>
                  <a:rPr lang="pl-PL" sz="2800" dirty="0" err="1" smtClean="0"/>
                  <a:t>Ludwgia</a:t>
                </a:r>
                <a:r>
                  <a:rPr lang="pl-PL" sz="2800" dirty="0" smtClean="0"/>
                  <a:t> można więc przybliżyć rozwiązaniem równania Malthusa.</a:t>
                </a:r>
              </a:p>
              <a:p>
                <a:pPr marL="0" indent="0">
                  <a:buNone/>
                </a:pPr>
                <a:r>
                  <a:rPr lang="pl-PL" sz="2800" dirty="0" smtClean="0"/>
                  <a:t/>
                </a:r>
                <a:br>
                  <a:rPr lang="pl-PL" sz="2800" dirty="0" smtClean="0"/>
                </a:br>
                <a:r>
                  <a:rPr lang="pl-PL" sz="2800" dirty="0" smtClean="0"/>
                  <a:t>Kolejnym niezerowym rozwiązaniem jest punkt N(t) będący rozwiązaniem równania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sz="2800" b="0" i="0" smtClean="0">
                        <a:latin typeface="Cambria Math"/>
                      </a:rPr>
                      <m:t>r</m:t>
                    </m:r>
                    <m:d>
                      <m:dPr>
                        <m:ctrlPr>
                          <a:rPr lang="pl-PL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l-PL" sz="2800" b="0" i="0" smtClean="0">
                            <a:latin typeface="Cambria Math"/>
                          </a:rPr>
                          <m:t>1</m:t>
                        </m:r>
                        <m:r>
                          <a:rPr lang="pl-PL" sz="2800" b="0" i="0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l-PL" sz="28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l-PL" sz="2800" b="0" i="1" smtClean="0">
                                <a:latin typeface="Cambria Math"/>
                              </a:rPr>
                              <m:t>𝑁</m:t>
                            </m:r>
                          </m:num>
                          <m:den>
                            <m:r>
                              <a:rPr lang="pl-PL" sz="2800" b="0" i="1" smtClean="0">
                                <a:latin typeface="Cambria Math"/>
                              </a:rPr>
                              <m:t>𝐾</m:t>
                            </m:r>
                          </m:den>
                        </m:f>
                      </m:e>
                    </m:d>
                    <m:r>
                      <a:rPr lang="pl-PL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l-PL" sz="2800" b="0" i="1" smtClean="0">
                            <a:latin typeface="Cambria Math"/>
                          </a:rPr>
                          <m:t>𝑏𝑁</m:t>
                        </m:r>
                      </m:num>
                      <m:den>
                        <m:r>
                          <a:rPr lang="pl-PL" sz="2800" b="0" i="1" smtClean="0">
                            <a:latin typeface="Cambria Math"/>
                          </a:rPr>
                          <m:t>𝑎</m:t>
                        </m:r>
                        <m:r>
                          <a:rPr lang="pl-PL" sz="2800" b="0" i="1" smtClean="0">
                            <a:latin typeface="Cambria Math"/>
                          </a:rPr>
                          <m:t>²</m:t>
                        </m:r>
                        <m:r>
                          <a:rPr lang="pl-PL" sz="2800" b="0" i="1" smtClean="0">
                            <a:latin typeface="Cambria Math"/>
                          </a:rPr>
                          <m:t>+</m:t>
                        </m:r>
                        <m:r>
                          <a:rPr lang="pl-PL" sz="2800" b="0" i="1" smtClean="0">
                            <a:latin typeface="Cambria Math"/>
                          </a:rPr>
                          <m:t>𝑁</m:t>
                        </m:r>
                        <m:r>
                          <a:rPr lang="pl-PL" sz="2800" b="0" i="1" smtClean="0">
                            <a:latin typeface="Cambria Math"/>
                          </a:rPr>
                          <m:t>²</m:t>
                        </m:r>
                      </m:den>
                    </m:f>
                  </m:oMath>
                </a14:m>
                <a:endParaRPr lang="pl-PL" dirty="0" smtClean="0"/>
              </a:p>
              <a:p>
                <a:pPr marL="0" indent="0">
                  <a:buNone/>
                </a:pPr>
                <a:r>
                  <a:rPr lang="pl-PL" sz="2800" dirty="0" smtClean="0"/>
                  <a:t/>
                </a:r>
                <a:br>
                  <a:rPr lang="pl-PL" sz="2800" dirty="0" smtClean="0"/>
                </a:br>
                <a:r>
                  <a:rPr lang="pl-PL" sz="2800" dirty="0" smtClean="0"/>
                  <a:t>Po analizie wykresów funkcji obu stron tego równania dochodzimy do wniosku, że otrzymamy 1, 2 lub 3 rozwiązania.</a:t>
                </a:r>
                <a:r>
                  <a:rPr lang="pl-PL" dirty="0" smtClean="0"/>
                  <a:t/>
                </a:r>
                <a:br>
                  <a:rPr lang="pl-PL" dirty="0" smtClean="0"/>
                </a:br>
                <a:r>
                  <a:rPr lang="pl-PL" dirty="0" smtClean="0"/>
                  <a:t/>
                </a:r>
                <a:br>
                  <a:rPr lang="pl-PL" dirty="0" smtClean="0"/>
                </a:b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476672"/>
                <a:ext cx="8229600" cy="6264696"/>
              </a:xfrm>
              <a:blipFill rotWithShape="1">
                <a:blip r:embed="rId2"/>
                <a:stretch>
                  <a:fillRect l="-1407" t="-1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951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124744"/>
            <a:ext cx="8640960" cy="5505475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Model logistyczny (jak i jego uogólnienia) jest kolejną próbą przybliżenia modelu Malthusa do rzeczywistości, uwzględniają bowiem ograniczone zasoby środowiska, w którym dany gatunek egzystuje.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Zachęcam do pogłębienia swojej wiedzy, np. korzystając z następującej literatury:</a:t>
            </a:r>
          </a:p>
          <a:p>
            <a:pPr marL="0" indent="0">
              <a:buNone/>
            </a:pPr>
            <a:r>
              <a:rPr lang="pl-PL" dirty="0" smtClean="0"/>
              <a:t>1</a:t>
            </a:r>
            <a:r>
              <a:rPr lang="pl-PL" dirty="0"/>
              <a:t>. U. F o r y </a:t>
            </a:r>
            <a:r>
              <a:rPr lang="pl-PL" dirty="0" smtClean="0"/>
              <a:t>ś, Matematyka </a:t>
            </a:r>
            <a:r>
              <a:rPr lang="pl-PL" dirty="0"/>
              <a:t>w </a:t>
            </a:r>
            <a:r>
              <a:rPr lang="pl-PL" dirty="0" smtClean="0"/>
              <a:t>biologii, </a:t>
            </a:r>
            <a:r>
              <a:rPr lang="pl-PL" dirty="0"/>
              <a:t>WNT, Warszawa 2005.</a:t>
            </a:r>
          </a:p>
          <a:p>
            <a:pPr marL="0" indent="0">
              <a:buNone/>
            </a:pPr>
            <a:r>
              <a:rPr lang="pl-PL" dirty="0"/>
              <a:t>2. S. K a n a </a:t>
            </a:r>
            <a:r>
              <a:rPr lang="pl-PL" dirty="0" smtClean="0"/>
              <a:t>s, Podstawy </a:t>
            </a:r>
            <a:r>
              <a:rPr lang="pl-PL" dirty="0"/>
              <a:t>ekonomii </a:t>
            </a:r>
            <a:r>
              <a:rPr lang="pl-PL" dirty="0" smtClean="0"/>
              <a:t>matematycznej, </a:t>
            </a:r>
            <a:r>
              <a:rPr lang="pl-PL" dirty="0"/>
              <a:t>PWN, Warszawa 2011</a:t>
            </a:r>
          </a:p>
          <a:p>
            <a:pPr marL="0" indent="0">
              <a:buNone/>
            </a:pP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8877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960</TotalTime>
  <Words>665</Words>
  <Application>Microsoft Office PowerPoint</Application>
  <PresentationFormat>Pokaz na ekranie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MODEL LOGISTYCZNY I JEGO UOGÓLNIENIA</vt:lpstr>
      <vt:lpstr>1. Model Verhulsta (tzw. model logistyczny)</vt:lpstr>
      <vt:lpstr>Prezentacja programu PowerPoint</vt:lpstr>
      <vt:lpstr>Równanie Verhulsta  Ṅ(t)=r∙N(t)-v(N), gdzie:</vt:lpstr>
      <vt:lpstr>Prezentacja programu PowerPoint</vt:lpstr>
      <vt:lpstr>Inny sposób otrzymania równania logistycznego</vt:lpstr>
      <vt:lpstr>Prezentacja programu PowerPoint</vt:lpstr>
      <vt:lpstr>Prezentacja programu PowerPoint</vt:lpstr>
      <vt:lpstr>Prezentacja programu PowerPoint</vt:lpstr>
      <vt:lpstr>Prezentacja programu PowerPoint</vt:lpstr>
      <vt:lpstr>PORÓWNANIE MODELU MALTHUSA Z MODELEM LOGISTYCZNYM</vt:lpstr>
      <vt:lpstr>Prezentacja programu PowerPoint</vt:lpstr>
      <vt:lpstr>2. Uogólnienia modelu logistycznego</vt:lpstr>
      <vt:lpstr>Prezentacja programu PowerPoint</vt:lpstr>
      <vt:lpstr>Prezentacja programu PowerPoint</vt:lpstr>
      <vt:lpstr>Prezentacja programu PowerPoint</vt:lpstr>
      <vt:lpstr>PODSUMOWANIE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D.Podchajecka</dc:creator>
  <cp:lastModifiedBy>D.Podchajecka</cp:lastModifiedBy>
  <cp:revision>69</cp:revision>
  <dcterms:created xsi:type="dcterms:W3CDTF">2013-04-12T13:23:34Z</dcterms:created>
  <dcterms:modified xsi:type="dcterms:W3CDTF">2013-04-14T21:20:25Z</dcterms:modified>
</cp:coreProperties>
</file>