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57" r:id="rId17"/>
    <p:sldId id="258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7B1A7-7A0E-4EB0-898F-2E15043B5A68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8296-B875-42F7-97D2-8033EC4B6C3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image" Target="../media/image30.png"/><Relationship Id="rId10" Type="http://schemas.openxmlformats.org/officeDocument/2006/relationships/image" Target="../media/image32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1.jpeg"/><Relationship Id="rId7" Type="http://schemas.openxmlformats.org/officeDocument/2006/relationships/image" Target="../media/image4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zaokrąglony 2"/>
          <p:cNvSpPr/>
          <p:nvPr/>
        </p:nvSpPr>
        <p:spPr>
          <a:xfrm>
            <a:off x="2051720" y="4653136"/>
            <a:ext cx="5328592" cy="1944216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4581128"/>
            <a:ext cx="9144000" cy="1988840"/>
          </a:xfrm>
        </p:spPr>
        <p:txBody>
          <a:bodyPr>
            <a:normAutofit/>
          </a:bodyPr>
          <a:lstStyle/>
          <a:p>
            <a:r>
              <a:rPr lang="pl-PL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itchFamily="18" charset="0"/>
              </a:rPr>
              <a:t>  </a:t>
            </a:r>
            <a:r>
              <a:rPr lang="pl-PL" sz="6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Modelowanie</a:t>
            </a:r>
            <a:br>
              <a:rPr lang="pl-PL" sz="6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</a:br>
            <a:r>
              <a:rPr lang="pl-PL" sz="6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Symbiozy</a:t>
            </a:r>
            <a:endParaRPr lang="pl-PL" sz="6000" b="1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/>
          <p:cNvSpPr/>
          <p:nvPr/>
        </p:nvSpPr>
        <p:spPr>
          <a:xfrm>
            <a:off x="539552" y="2204864"/>
            <a:ext cx="8208912" cy="3816424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80920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4824536" cy="1143000"/>
          </a:xfrm>
        </p:spPr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Istota Symbiozy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48273"/>
            <a:ext cx="8229600" cy="3556991"/>
          </a:xfrm>
        </p:spPr>
        <p:txBody>
          <a:bodyPr/>
          <a:lstStyle/>
          <a:p>
            <a:pPr>
              <a:buNone/>
            </a:pPr>
            <a:r>
              <a:rPr lang="pl-PL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</a:t>
            </a:r>
            <a:r>
              <a:rPr lang="pl-PL" b="1" u="sng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Symbioza</a:t>
            </a: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jest zjawiskiem współżycia 			  między dwoma gatunkami     i     		  polegającym na czerpaniu 			  korzyści ze współżycia przez 		  przynajmniej jedną ze stron przy 		  jednoczesnym nieszkodzeniu 		  drugiej stronie.</a:t>
            </a:r>
            <a:endParaRPr lang="pl-PL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36743" y="2805905"/>
            <a:ext cx="347625" cy="504056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2808638"/>
            <a:ext cx="360040" cy="509325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495254" y="1700808"/>
            <a:ext cx="8208912" cy="5040560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Układ symbiotyczny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257800"/>
          </a:xfrm>
        </p:spPr>
        <p:txBody>
          <a:bodyPr>
            <a:normAutofit/>
          </a:bodyPr>
          <a:lstStyle/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 - liczba osobników gatunku	 dla i=1,2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 - współczynnik rozrodczości gatunku 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 - pojemność środowiska gatunku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 - siła wpływu oddziaływań symbiotycznych gatunku    z gatunkiem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1572" y="1772816"/>
            <a:ext cx="4838700" cy="10668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54171" y="2866256"/>
            <a:ext cx="4876800" cy="1066800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6848" y="3991209"/>
            <a:ext cx="904875" cy="552450"/>
          </a:xfrm>
          <a:prstGeom prst="rect">
            <a:avLst/>
          </a:prstGeom>
          <a:noFill/>
        </p:spPr>
      </p:pic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15520" y="4000968"/>
            <a:ext cx="333375" cy="552450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99431" y="4581128"/>
            <a:ext cx="276225" cy="552450"/>
          </a:xfrm>
          <a:prstGeom prst="rect">
            <a:avLst/>
          </a:prstGeom>
          <a:noFill/>
        </p:spPr>
      </p:pic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24" name="Picture 1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5167158"/>
            <a:ext cx="381000" cy="552450"/>
          </a:xfrm>
          <a:prstGeom prst="rect">
            <a:avLst/>
          </a:prstGeom>
          <a:noFill/>
        </p:spPr>
      </p:pic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27" name="Picture 1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5753957"/>
            <a:ext cx="476250" cy="600075"/>
          </a:xfrm>
          <a:prstGeom prst="rect">
            <a:avLst/>
          </a:prstGeom>
          <a:noFill/>
        </p:spPr>
      </p:pic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0" y="1057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61128" y="4581128"/>
            <a:ext cx="333375" cy="552450"/>
          </a:xfrm>
          <a:prstGeom prst="rect">
            <a:avLst/>
          </a:prstGeom>
          <a:noFill/>
        </p:spPr>
      </p:pic>
      <p:pic>
        <p:nvPicPr>
          <p:cNvPr id="28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6237310"/>
            <a:ext cx="333375" cy="55245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6254245"/>
            <a:ext cx="333375" cy="600075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057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8344" y="5157192"/>
            <a:ext cx="333375" cy="5524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495254" y="1525728"/>
            <a:ext cx="8208912" cy="5215640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Własności układu - I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Dla 		  , gdzie 	          przy i = 1,2 występuje jednoznaczne i nieujemne rozwiązanie.</a:t>
            </a:r>
          </a:p>
          <a:p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Określoność rozwiązań nie zawsze występuje.</a:t>
            </a:r>
            <a:r>
              <a:rPr lang="pl-PL" dirty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</a:t>
            </a: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Przypadek całkowitej symetrii między gatunkami:</a:t>
            </a: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			         dla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34505" y="1628800"/>
            <a:ext cx="1857375" cy="581025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1556792"/>
            <a:ext cx="1111624" cy="792088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139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81067" y="5691984"/>
            <a:ext cx="2219325" cy="1066800"/>
          </a:xfrm>
          <a:prstGeom prst="rect">
            <a:avLst/>
          </a:prstGeom>
          <a:noFill/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797152"/>
            <a:ext cx="4829175" cy="1066800"/>
          </a:xfrm>
          <a:prstGeom prst="rect">
            <a:avLst/>
          </a:prstGeom>
          <a:noFill/>
        </p:spPr>
      </p:pic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5904568"/>
            <a:ext cx="3276600" cy="5715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495254" y="1525728"/>
            <a:ext cx="8208912" cy="4207528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Własności układu - II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Rozwiązania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		,			dla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znajdują się na przedziale czasowym	       , gdzie 		     , i są postaci:</a:t>
            </a: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Dla	    mianownik jest równy 0. </a:t>
            </a:r>
            <a:endParaRPr lang="pl-PL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2204864"/>
            <a:ext cx="1704975" cy="571500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8364" y="2276872"/>
            <a:ext cx="1409700" cy="552450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2891" y="2232160"/>
            <a:ext cx="1533525" cy="552450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1980" y="2821872"/>
            <a:ext cx="1028700" cy="552450"/>
          </a:xfrm>
          <a:prstGeom prst="rect">
            <a:avLst/>
          </a:prstGeom>
          <a:noFill/>
        </p:spPr>
      </p:pic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3284984"/>
            <a:ext cx="1656184" cy="765039"/>
          </a:xfrm>
          <a:prstGeom prst="rect">
            <a:avLst/>
          </a:prstGeom>
          <a:noFill/>
        </p:spPr>
      </p:pic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73" name="Picture 1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3987648"/>
            <a:ext cx="2771775" cy="990600"/>
          </a:xfrm>
          <a:prstGeom prst="rect">
            <a:avLst/>
          </a:prstGeom>
          <a:noFill/>
        </p:spPr>
      </p:pic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75" name="Picture 1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5067768"/>
            <a:ext cx="1038225" cy="5524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495254" y="1556792"/>
            <a:ext cx="8208912" cy="5040560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Portret fazowy - Izokliny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Izokliny </a:t>
            </a: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(</a:t>
            </a: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tworzone za pomocą podstawienia zera za      i      ):	</a:t>
            </a: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Izokliny nierówne zeru są prostymi o dodatnim współczynniku kierunkowym.</a:t>
            </a:r>
            <a:endParaRPr lang="pl-PL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316710"/>
            <a:ext cx="5619750" cy="552450"/>
          </a:xfrm>
          <a:prstGeom prst="rect">
            <a:avLst/>
          </a:prstGeom>
          <a:noFill/>
        </p:spPr>
      </p:pic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571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0494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1187" y="2021517"/>
            <a:ext cx="416597" cy="543387"/>
          </a:xfrm>
          <a:prstGeom prst="rect">
            <a:avLst/>
          </a:prstGeom>
          <a:noFill/>
        </p:spPr>
      </p:pic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0" y="571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0497" name="Picture 1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25027" y="2043432"/>
            <a:ext cx="394845" cy="504056"/>
          </a:xfrm>
          <a:prstGeom prst="rect">
            <a:avLst/>
          </a:prstGeom>
          <a:noFill/>
        </p:spPr>
      </p:pic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0" y="571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1144" y="2681624"/>
            <a:ext cx="5305425" cy="1066800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8528" y="2924944"/>
            <a:ext cx="416597" cy="543387"/>
          </a:xfrm>
          <a:prstGeom prst="rect">
            <a:avLst/>
          </a:prstGeom>
          <a:noFill/>
        </p:spPr>
      </p:pic>
      <p:pic>
        <p:nvPicPr>
          <p:cNvPr id="28" name="Picture 1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4880" y="4337808"/>
            <a:ext cx="394845" cy="50405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/>
          <p:nvPr/>
        </p:nvSpPr>
        <p:spPr>
          <a:xfrm>
            <a:off x="495254" y="1556792"/>
            <a:ext cx="8208912" cy="4896544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pl-PL" sz="4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Portret fazowy - Stany stacjonarne</a:t>
            </a:r>
            <a:endParaRPr lang="pl-PL" sz="42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971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W pierwszym przypadku nie istnieje punkt przecięcia w przeciwieństwie do przypadku drugiego.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Stany stacjonarne:	    ;	       ;	  	 ;	       .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Ostatni stan istnieje dla			       . Tylko przy małych korzyściach gatunki mogą pozostać w równowadze, czyli ostatnim stanie stacjonarnym (punkcie przecięcia).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52616" y="3212976"/>
            <a:ext cx="866775" cy="552450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552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92488" y="3212976"/>
            <a:ext cx="1143000" cy="552450"/>
          </a:xfrm>
          <a:prstGeom prst="rect">
            <a:avLst/>
          </a:prstGeom>
          <a:noFill/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552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89328" y="3212976"/>
            <a:ext cx="1152525" cy="552450"/>
          </a:xfrm>
          <a:prstGeom prst="rect">
            <a:avLst/>
          </a:prstGeom>
          <a:noFill/>
        </p:spPr>
      </p:pic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0" y="552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19576" y="3212976"/>
            <a:ext cx="1447800" cy="552450"/>
          </a:xfrm>
          <a:prstGeom prst="rect">
            <a:avLst/>
          </a:prstGeom>
          <a:noFill/>
        </p:spPr>
      </p:pic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0" y="552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3789040"/>
            <a:ext cx="2733675" cy="552450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3480" y="5705960"/>
            <a:ext cx="2592288" cy="75497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9566" y="5688544"/>
            <a:ext cx="2672874" cy="778440"/>
          </a:xfrm>
          <a:prstGeom prst="rect">
            <a:avLst/>
          </a:prstGeom>
          <a:noFill/>
        </p:spPr>
      </p:pic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495254" y="1556792"/>
            <a:ext cx="8208912" cy="5040560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Autofit/>
          </a:bodyPr>
          <a:lstStyle/>
          <a:p>
            <a:r>
              <a:rPr lang="pl-PL" sz="415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Portret fazowy - Macierz Jacobiego</a:t>
            </a:r>
            <a:endParaRPr lang="pl-PL" sz="415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Kolejnym krokiem do otrzymania portretu fazowego jest wyznaczenie Macierzy Jacobiego.</a:t>
            </a: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3668638"/>
            <a:ext cx="2305050" cy="552450"/>
          </a:xfrm>
          <a:prstGeom prst="rect">
            <a:avLst/>
          </a:prstGeom>
          <a:noFill/>
        </p:spPr>
      </p:pic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2256" y="4365104"/>
            <a:ext cx="8153400" cy="2124075"/>
          </a:xfrm>
          <a:prstGeom prst="rect">
            <a:avLst/>
          </a:prstGeom>
          <a:noFill/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495254" y="1556792"/>
            <a:ext cx="8208912" cy="5184576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143000"/>
          </a:xfrm>
        </p:spPr>
        <p:txBody>
          <a:bodyPr>
            <a:normAutofit/>
          </a:bodyPr>
          <a:lstStyle/>
          <a:p>
            <a:r>
              <a:rPr lang="pl-PL" sz="435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Portret fazowy - Wartości własne</a:t>
            </a:r>
            <a:endParaRPr lang="pl-PL" sz="435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Podstawiając do macierzy kolejne współrzędne otrzymujemy: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:				- </a:t>
            </a:r>
            <a:r>
              <a:rPr lang="pl-PL" u="sng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węzeł niestabilny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   :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					  - </a:t>
            </a:r>
            <a:r>
              <a:rPr lang="pl-PL" u="sng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siodło</a:t>
            </a:r>
            <a:endParaRPr lang="pl-PL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   :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					  - </a:t>
            </a:r>
            <a:r>
              <a:rPr lang="pl-PL" u="sng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siodło</a:t>
            </a: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		     :				- </a:t>
            </a:r>
            <a:r>
              <a:rPr lang="pl-PL" u="sng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węzeł stabilny</a:t>
            </a: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Indeksy	     to 1 i 2 współrzędna diagonali.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873" y="2763598"/>
            <a:ext cx="866775" cy="552450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2780928"/>
            <a:ext cx="3095625" cy="600075"/>
          </a:xfrm>
          <a:prstGeom prst="rect">
            <a:avLst/>
          </a:prstGeom>
          <a:noFill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329696"/>
            <a:ext cx="1143000" cy="552450"/>
          </a:xfrm>
          <a:prstGeom prst="rect">
            <a:avLst/>
          </a:prstGeom>
          <a:noFill/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3339576"/>
            <a:ext cx="2343150" cy="552450"/>
          </a:xfrm>
          <a:prstGeom prst="rect">
            <a:avLst/>
          </a:prstGeom>
          <a:noFill/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495472"/>
            <a:ext cx="1152525" cy="552450"/>
          </a:xfrm>
          <a:prstGeom prst="rect">
            <a:avLst/>
          </a:prstGeom>
          <a:noFill/>
        </p:spPr>
      </p:pic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9592" y="4509120"/>
            <a:ext cx="4076700" cy="552450"/>
          </a:xfrm>
          <a:prstGeom prst="rect">
            <a:avLst/>
          </a:prstGeom>
          <a:noFill/>
        </p:spPr>
      </p:pic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24424" y="5157192"/>
            <a:ext cx="2343150" cy="600075"/>
          </a:xfrm>
          <a:prstGeom prst="rect">
            <a:avLst/>
          </a:prstGeom>
          <a:noFill/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8608" y="5630184"/>
            <a:ext cx="1447800" cy="552450"/>
          </a:xfrm>
          <a:prstGeom prst="rect">
            <a:avLst/>
          </a:prstGeom>
          <a:noFill/>
        </p:spPr>
      </p:pic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5661248"/>
            <a:ext cx="1752600" cy="600075"/>
          </a:xfrm>
          <a:prstGeom prst="rect">
            <a:avLst/>
          </a:prstGeom>
          <a:noFill/>
        </p:spPr>
      </p:pic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67" name="Picture 1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33042" y="6237312"/>
            <a:ext cx="666750" cy="552450"/>
          </a:xfrm>
          <a:prstGeom prst="rect">
            <a:avLst/>
          </a:prstGeom>
          <a:noFill/>
        </p:spPr>
      </p:pic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93360" y="3946704"/>
            <a:ext cx="4067175" cy="6000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Przypadek pierwszy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36339" y="1688175"/>
            <a:ext cx="4824536" cy="48245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Prostokąt 4"/>
          <p:cNvSpPr/>
          <p:nvPr/>
        </p:nvSpPr>
        <p:spPr>
          <a:xfrm>
            <a:off x="107504" y="1484784"/>
            <a:ext cx="4032448" cy="5184576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Portret fazowy - I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35496" y="1484784"/>
            <a:ext cx="4248472" cy="53732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Pierwszy przypadek:</a:t>
            </a:r>
          </a:p>
          <a:p>
            <a:pPr marL="0">
              <a:buNone/>
            </a:pPr>
            <a:endParaRPr lang="pl-PL" sz="2400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Współrzędne nieograniczone, stale rosnące lub początkowo malejące.</a:t>
            </a: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    : 	   rośnie, a	  maleje, brak stanów stacjonarnych. </a:t>
            </a: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    :	   maleje, a	  rośnie, brak stanów stacjonarnych.</a:t>
            </a: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    :	   i	rosną nieograniczenie .</a:t>
            </a:r>
            <a:endParaRPr lang="pl-PL" sz="24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3621138"/>
            <a:ext cx="438150" cy="552450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633013"/>
            <a:ext cx="438150" cy="552450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3620380"/>
            <a:ext cx="447675" cy="552450"/>
          </a:xfrm>
          <a:prstGeom prst="rect">
            <a:avLst/>
          </a:prstGeom>
          <a:noFill/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37" y="4436976"/>
            <a:ext cx="447675" cy="552450"/>
          </a:xfrm>
          <a:prstGeom prst="rect">
            <a:avLst/>
          </a:prstGeom>
          <a:noFill/>
        </p:spPr>
      </p:pic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4425101"/>
            <a:ext cx="438150" cy="552450"/>
          </a:xfrm>
          <a:prstGeom prst="rect">
            <a:avLst/>
          </a:prstGeom>
          <a:noFill/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7518" y="4413362"/>
            <a:ext cx="447675" cy="552450"/>
          </a:xfrm>
          <a:prstGeom prst="rect">
            <a:avLst/>
          </a:prstGeom>
          <a:noFill/>
        </p:spPr>
      </p:pic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264825"/>
            <a:ext cx="276225" cy="552450"/>
          </a:xfrm>
          <a:prstGeom prst="rect">
            <a:avLst/>
          </a:prstGeom>
          <a:noFill/>
        </p:spPr>
      </p:pic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5229064"/>
            <a:ext cx="438150" cy="552450"/>
          </a:xfrm>
          <a:prstGeom prst="rect">
            <a:avLst/>
          </a:prstGeom>
          <a:noFill/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7398" y="5217189"/>
            <a:ext cx="447675" cy="5524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Portret fazowy - II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07504" y="1484784"/>
            <a:ext cx="4032448" cy="5184576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35496" y="1484784"/>
            <a:ext cx="4248472" cy="5373216"/>
          </a:xfrm>
        </p:spPr>
        <p:txBody>
          <a:bodyPr/>
          <a:lstStyle/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Drugi przypadek:</a:t>
            </a:r>
          </a:p>
          <a:p>
            <a:pPr>
              <a:buNone/>
            </a:pPr>
            <a:endParaRPr lang="pl-PL" sz="2400" dirty="0" smtClean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Tym razem przestrzeń fazowa dzieli się na 4 obszary.</a:t>
            </a: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    :	   rośnie, a 	  maleje.</a:t>
            </a: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    :	   maleje, a	  rośnie.</a:t>
            </a: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    :	   i	 rosną.</a:t>
            </a: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      :	   i	 maleją.</a:t>
            </a:r>
          </a:p>
          <a:p>
            <a:pPr marL="0">
              <a:buNone/>
            </a:pPr>
            <a:r>
              <a:rPr lang="pl-PL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Pole wektorowe dąży do punktu przecięcia izoklin. Rozwiązania ograniczone.</a:t>
            </a:r>
            <a:endParaRPr lang="pl-PL" sz="24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10" name="Obraz 9" descr="Przypadek drug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23835" y="1676300"/>
            <a:ext cx="4830452" cy="4818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3410" y="3634391"/>
            <a:ext cx="438150" cy="552450"/>
          </a:xfrm>
          <a:prstGeom prst="rect">
            <a:avLst/>
          </a:prstGeom>
          <a:noFill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633013"/>
            <a:ext cx="438150" cy="552450"/>
          </a:xfrm>
          <a:prstGeom prst="rect">
            <a:avLst/>
          </a:prstGeom>
          <a:noFill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3620380"/>
            <a:ext cx="447675" cy="552450"/>
          </a:xfrm>
          <a:prstGeom prst="rect">
            <a:avLst/>
          </a:prstGeom>
          <a:noFill/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004" y="4064016"/>
            <a:ext cx="447675" cy="552450"/>
          </a:xfrm>
          <a:prstGeom prst="rect">
            <a:avLst/>
          </a:prstGeom>
          <a:noFill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4066439"/>
            <a:ext cx="438150" cy="552450"/>
          </a:xfrm>
          <a:prstGeom prst="rect">
            <a:avLst/>
          </a:prstGeom>
          <a:noFill/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7518" y="4047521"/>
            <a:ext cx="447675" cy="552450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509120"/>
            <a:ext cx="428625" cy="552450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4496487"/>
            <a:ext cx="438150" cy="552450"/>
          </a:xfrm>
          <a:prstGeom prst="rect">
            <a:avLst/>
          </a:prstGeom>
          <a:noFill/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63781" y="4497245"/>
            <a:ext cx="447675" cy="552450"/>
          </a:xfrm>
          <a:prstGeom prst="rect">
            <a:avLst/>
          </a:prstGeom>
          <a:noFill/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941168"/>
            <a:ext cx="438150" cy="552450"/>
          </a:xfrm>
          <a:prstGeom prst="rect">
            <a:avLst/>
          </a:prstGeom>
          <a:noFill/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4929293"/>
            <a:ext cx="438150" cy="552450"/>
          </a:xfrm>
          <a:prstGeom prst="rect">
            <a:avLst/>
          </a:prstGeom>
          <a:noFill/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60029" y="4941032"/>
            <a:ext cx="447675" cy="5524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237872" y="5229200"/>
            <a:ext cx="3888432" cy="1440160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4860032" y="1556792"/>
            <a:ext cx="3888432" cy="1512168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Przykładowe rozwiązania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5" name="Obraz 4" descr="Przykładowe rozwiązania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500" y="1484784"/>
            <a:ext cx="4500500" cy="3600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az 5" descr="Przykładowe rozwiązania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4932" y="3140968"/>
            <a:ext cx="4582480" cy="36659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pole tekstowe 7"/>
          <p:cNvSpPr txBox="1"/>
          <p:nvPr/>
        </p:nvSpPr>
        <p:spPr>
          <a:xfrm>
            <a:off x="4932040" y="1628800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Poniższe rozwiązania należą do przypadku drugiego.</a:t>
            </a:r>
            <a:endParaRPr lang="pl-PL" sz="2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51520" y="5229200"/>
            <a:ext cx="3888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Powyższe rozwiązania należą do przypadku pierwszego.</a:t>
            </a:r>
            <a:endParaRPr lang="pl-PL" sz="2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495254" y="1556792"/>
            <a:ext cx="8208912" cy="4392488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zaokrąglony 3"/>
          <p:cNvSpPr/>
          <p:nvPr/>
        </p:nvSpPr>
        <p:spPr>
          <a:xfrm>
            <a:off x="467544" y="260648"/>
            <a:ext cx="8236622" cy="1152128"/>
          </a:xfrm>
          <a:prstGeom prst="roundRect">
            <a:avLst/>
          </a:prstGeom>
          <a:solidFill>
            <a:schemeClr val="tx1"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Podsumowanie - I</a:t>
            </a:r>
            <a:endParaRPr lang="pl-PL" sz="4800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Przyglądając się obu przykładowym rozwiązaniom można zauważyć, że pierwszy przypadek nie zachodzi w środowisku, gdyż obie krzywe rosną szybko i nieograniczenie.</a:t>
            </a:r>
          </a:p>
          <a:p>
            <a:pPr>
              <a:buNone/>
            </a:pPr>
            <a:r>
              <a:rPr lang="pl-PL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Symbioza zawsze działa korzystnie, ale efekt oddziaływań w naturalny sposób nie może być nadmierny.</a:t>
            </a:r>
            <a:endParaRPr lang="pl-PL" dirty="0">
              <a:solidFill>
                <a:schemeClr val="accent3">
                  <a:lumMod val="40000"/>
                  <a:lumOff val="6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PTExponentialGrowthof_Computing_p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4880" y="169431"/>
            <a:ext cx="7620606" cy="6499929"/>
          </a:xfrm>
          <a:prstGeom prst="rect">
            <a:avLst/>
          </a:prstGeom>
          <a:ln w="88900" cmpd="thickThin">
            <a:solidFill>
              <a:schemeClr val="tx1"/>
            </a:solidFill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MASSuseInventionsLogPRI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476672"/>
            <a:ext cx="7321296" cy="5839968"/>
          </a:xfrm>
          <a:prstGeom prst="rect">
            <a:avLst/>
          </a:prstGeom>
          <a:ln w="88900" cmpd="thickThin">
            <a:solidFill>
              <a:schemeClr val="tx1"/>
            </a:solidFill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lipboard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85780" y="5013176"/>
            <a:ext cx="3458219" cy="1844824"/>
          </a:xfrm>
          <a:prstGeom prst="rect">
            <a:avLst/>
          </a:prstGeom>
        </p:spPr>
      </p:pic>
      <p:pic>
        <p:nvPicPr>
          <p:cNvPr id="8" name="Obraz 7" descr="Clipboard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8654" y="5011721"/>
            <a:ext cx="3145730" cy="1846279"/>
          </a:xfrm>
          <a:prstGeom prst="rect">
            <a:avLst/>
          </a:prstGeom>
        </p:spPr>
      </p:pic>
      <p:pic>
        <p:nvPicPr>
          <p:cNvPr id="10" name="Obraz 9" descr="Clipboard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010494"/>
            <a:ext cx="2915816" cy="1847506"/>
          </a:xfrm>
          <a:prstGeom prst="rect">
            <a:avLst/>
          </a:prstGeom>
        </p:spPr>
      </p:pic>
      <p:pic>
        <p:nvPicPr>
          <p:cNvPr id="11" name="Obraz 10" descr="Bez nazwy 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990679"/>
            <a:ext cx="9144000" cy="45720"/>
          </a:xfrm>
          <a:prstGeom prst="rect">
            <a:avLst/>
          </a:prstGeom>
        </p:spPr>
      </p:pic>
      <p:pic>
        <p:nvPicPr>
          <p:cNvPr id="14" name="Obraz 13" descr="Bez nazwy 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891640" y="5013176"/>
            <a:ext cx="46121" cy="1844824"/>
          </a:xfrm>
          <a:prstGeom prst="rect">
            <a:avLst/>
          </a:prstGeom>
        </p:spPr>
      </p:pic>
      <p:pic>
        <p:nvPicPr>
          <p:cNvPr id="15" name="Obraz 14" descr="Bez nazwy 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5973354" y="5013176"/>
            <a:ext cx="46121" cy="1844824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181</Words>
  <Application>Microsoft Office PowerPoint</Application>
  <PresentationFormat>Pokaz na ekranie (4:3)</PresentationFormat>
  <Paragraphs>83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  Modelowanie   Symbiozy</vt:lpstr>
      <vt:lpstr>Istota Symbiozy</vt:lpstr>
      <vt:lpstr>  Układ symbiotyczny</vt:lpstr>
      <vt:lpstr>Własności układu - I</vt:lpstr>
      <vt:lpstr>Własności układu - II</vt:lpstr>
      <vt:lpstr>Portret fazowy - Izokliny</vt:lpstr>
      <vt:lpstr>Portret fazowy - Stany stacjonarne</vt:lpstr>
      <vt:lpstr>Portret fazowy - Macierz Jacobiego</vt:lpstr>
      <vt:lpstr>Portret fazowy - Wartości własne</vt:lpstr>
      <vt:lpstr>Portret fazowy - I</vt:lpstr>
      <vt:lpstr>Portret fazowy - II</vt:lpstr>
      <vt:lpstr>Przykładowe rozwiązania</vt:lpstr>
      <vt:lpstr>Podsumowanie - I</vt:lpstr>
      <vt:lpstr>Slajd 14</vt:lpstr>
      <vt:lpstr>Slajd 15</vt:lpstr>
      <vt:lpstr>Slajd 16</vt:lpstr>
      <vt:lpstr>Slajd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Modelowanie Symbiozy</dc:title>
  <dc:creator>Slaper</dc:creator>
  <cp:lastModifiedBy>Slaper</cp:lastModifiedBy>
  <cp:revision>94</cp:revision>
  <dcterms:created xsi:type="dcterms:W3CDTF">2013-05-04T12:28:19Z</dcterms:created>
  <dcterms:modified xsi:type="dcterms:W3CDTF">2013-05-12T22:59:40Z</dcterms:modified>
</cp:coreProperties>
</file>