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6" r:id="rId2"/>
    <p:sldId id="265" r:id="rId3"/>
    <p:sldId id="264" r:id="rId4"/>
    <p:sldId id="267" r:id="rId5"/>
    <p:sldId id="269" r:id="rId6"/>
    <p:sldId id="268" r:id="rId7"/>
    <p:sldId id="270" r:id="rId8"/>
    <p:sldId id="272" r:id="rId9"/>
    <p:sldId id="271" r:id="rId10"/>
    <p:sldId id="273" r:id="rId11"/>
    <p:sldId id="259" r:id="rId12"/>
    <p:sldId id="260" r:id="rId13"/>
    <p:sldId id="261" r:id="rId14"/>
    <p:sldId id="262" r:id="rId15"/>
    <p:sldId id="26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60" autoAdjust="0"/>
  </p:normalViewPr>
  <p:slideViewPr>
    <p:cSldViewPr>
      <p:cViewPr varScale="1">
        <p:scale>
          <a:sx n="92" d="100"/>
          <a:sy n="92" d="100"/>
        </p:scale>
        <p:origin x="-5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4EE5E-3DD0-46D7-ADEB-09DA628209CB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8DCA0-0A29-47AE-A41D-6B01CA4CE08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529A7-E39C-4E7A-B24E-DE1410BA7402}" type="datetimeFigureOut">
              <a:rPr lang="pl-PL" smtClean="0"/>
              <a:pPr/>
              <a:t>2013-04-07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F7FE-2F47-494B-957E-5FFF7BE915C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Modele ze strukturą wieku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709120"/>
          </a:xfrm>
        </p:spPr>
        <p:txBody>
          <a:bodyPr>
            <a:normAutofit/>
          </a:bodyPr>
          <a:lstStyle/>
          <a:p>
            <a:r>
              <a:rPr lang="pl-PL" dirty="0" smtClean="0"/>
              <a:t>Omawiając procesy rozrodczości i śmiertelności zakładaliśmy jednorodność populacji oznaczającą że osobnik rodzi się w pełni ukształtowany i zachowuje pełnię sił do śmierci. Wprowadzimy do populacji strukturę wieku.</a:t>
            </a:r>
          </a:p>
          <a:p>
            <a:r>
              <a:rPr lang="pl-PL" dirty="0" smtClean="0"/>
              <a:t>Ponieważ rozważanie zmiany wieku w sposób ciągły jest zbyt skomplikowane, wprowadzimy pewne uproszczenia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56207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Wprowadzenie struktury wieku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145435"/>
          </a:xfrm>
        </p:spPr>
        <p:txBody>
          <a:bodyPr/>
          <a:lstStyle/>
          <a:p>
            <a:r>
              <a:rPr lang="pl-PL" dirty="0" smtClean="0"/>
              <a:t>Podzielenie populacji E na klasy wieku</a:t>
            </a:r>
          </a:p>
          <a:p>
            <a:r>
              <a:rPr lang="pl-PL" dirty="0" smtClean="0"/>
              <a:t>Zadanie funkcji przejścia z jednej klasy wieku do następnej.</a:t>
            </a:r>
          </a:p>
          <a:p>
            <a:r>
              <a:rPr lang="pl-PL" dirty="0" smtClean="0"/>
              <a:t>Ten sposób podejścia został wprowadzony przez H. P. Lesliego</a:t>
            </a:r>
          </a:p>
          <a:p>
            <a:r>
              <a:rPr lang="pl-PL" dirty="0" smtClean="0"/>
              <a:t>Dlatego też następujące modele będziemy nazywać modelami Lesliego a macierze reprezentujące te modele macierzami Lesliego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78098"/>
          </a:xfrm>
        </p:spPr>
        <p:txBody>
          <a:bodyPr/>
          <a:lstStyle/>
          <a:p>
            <a:r>
              <a:rPr lang="pl-PL" dirty="0" smtClean="0"/>
              <a:t>Założenia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/>
          <a:lstStyle/>
          <a:p>
            <a:r>
              <a:rPr lang="pl-PL" dirty="0" smtClean="0"/>
              <a:t>Wiek osobników nie zmienia się w sposób ciągły</a:t>
            </a:r>
          </a:p>
          <a:p>
            <a:r>
              <a:rPr lang="pl-PL" dirty="0" smtClean="0"/>
              <a:t>Opis populacji sprowadza się do podania liczebności poszczególnych klas wieku</a:t>
            </a:r>
          </a:p>
          <a:p>
            <a:r>
              <a:rPr lang="pl-PL" dirty="0" smtClean="0"/>
              <a:t>W obrębie danej klasy wieku osobniki są jednakowe czyli każda klasa jest jednorodna</a:t>
            </a:r>
          </a:p>
          <a:p>
            <a:r>
              <a:rPr lang="pl-PL" dirty="0" smtClean="0"/>
              <a:t>Różnice między klasami wyrażają się różną rozrodczością i śmiertelnością.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904656"/>
          </a:xfrm>
        </p:spPr>
        <p:txBody>
          <a:bodyPr>
            <a:normAutofit/>
          </a:bodyPr>
          <a:lstStyle/>
          <a:p>
            <a:r>
              <a:rPr lang="pl-PL" dirty="0" smtClean="0"/>
              <a:t>Stan populacji w chwili t zapisujemy w postaci wektora N</a:t>
            </a:r>
            <a:r>
              <a:rPr lang="pl-PL" baseline="-25000" dirty="0" smtClean="0"/>
              <a:t>t</a:t>
            </a:r>
            <a:r>
              <a:rPr lang="pl-PL" dirty="0" smtClean="0"/>
              <a:t>=</a:t>
            </a:r>
          </a:p>
          <a:p>
            <a:r>
              <a:rPr lang="pl-PL" dirty="0" smtClean="0"/>
              <a:t>Jednostkowe przyrosty czasu przechodząc z chwili t do t+1 są równe przyrostom wieku osobników.</a:t>
            </a:r>
          </a:p>
          <a:p>
            <a:r>
              <a:rPr lang="pl-PL" dirty="0" smtClean="0"/>
              <a:t>Dana klasa zapełnia się w całości osobnikami które przeżyły będąc w klasie młodszej</a:t>
            </a:r>
          </a:p>
          <a:p>
            <a:r>
              <a:rPr lang="pl-PL" dirty="0" smtClean="0"/>
              <a:t>Wszystkie osobniki z najstarszej klasy wymierają</a:t>
            </a:r>
          </a:p>
          <a:p>
            <a:r>
              <a:rPr lang="pl-PL" dirty="0" smtClean="0"/>
              <a:t>Najmłodsza klasa wypełnia się wszystkimi narodzonymi osobnikami</a:t>
            </a:r>
          </a:p>
          <a:p>
            <a:endParaRPr lang="pl-PL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1052736"/>
            <a:ext cx="2489419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3460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Schemat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764704"/>
            <a:ext cx="7632848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 </a:t>
            </a:r>
            <a:r>
              <a:rPr lang="pl-PL" sz="5400" dirty="0" smtClean="0"/>
              <a:t>N</a:t>
            </a:r>
            <a:r>
              <a:rPr lang="pl-PL" sz="5400" baseline="-25000" dirty="0" smtClean="0"/>
              <a:t>t</a:t>
            </a:r>
            <a:r>
              <a:rPr lang="pl-PL" sz="5400" baseline="30000" dirty="0" smtClean="0"/>
              <a:t>1</a:t>
            </a:r>
            <a:r>
              <a:rPr lang="pl-PL" sz="5400" dirty="0" smtClean="0"/>
              <a:t>                   N</a:t>
            </a:r>
            <a:r>
              <a:rPr lang="pl-PL" sz="5400" baseline="30000" dirty="0" smtClean="0"/>
              <a:t>1</a:t>
            </a:r>
            <a:r>
              <a:rPr lang="pl-PL" sz="5400" baseline="-25000" dirty="0" smtClean="0"/>
              <a:t>t+1</a:t>
            </a:r>
            <a:endParaRPr lang="pl-PL" sz="5400" dirty="0" smtClean="0"/>
          </a:p>
          <a:p>
            <a:pPr>
              <a:buNone/>
            </a:pPr>
            <a:r>
              <a:rPr lang="pl-PL" sz="5400" dirty="0" smtClean="0"/>
              <a:t>N</a:t>
            </a:r>
            <a:r>
              <a:rPr lang="pl-PL" sz="5400" baseline="-25000" dirty="0" smtClean="0"/>
              <a:t>t</a:t>
            </a:r>
            <a:r>
              <a:rPr lang="pl-PL" sz="5400" baseline="30000" dirty="0" smtClean="0"/>
              <a:t>2</a:t>
            </a:r>
            <a:r>
              <a:rPr lang="pl-PL" sz="5400" dirty="0" smtClean="0"/>
              <a:t>                   </a:t>
            </a:r>
            <a:r>
              <a:rPr lang="pl-PL" sz="5400" dirty="0" smtClean="0"/>
              <a:t> N</a:t>
            </a:r>
            <a:r>
              <a:rPr lang="pl-PL" sz="5400" baseline="30000" dirty="0" smtClean="0"/>
              <a:t>2</a:t>
            </a:r>
            <a:r>
              <a:rPr lang="pl-PL" sz="5400" baseline="-25000" dirty="0" smtClean="0"/>
              <a:t>t+1</a:t>
            </a:r>
            <a:endParaRPr lang="pl-PL" sz="5400" dirty="0" smtClean="0"/>
          </a:p>
          <a:p>
            <a:pPr>
              <a:buNone/>
            </a:pPr>
            <a:r>
              <a:rPr lang="pl-PL" sz="5400" dirty="0" smtClean="0"/>
              <a:t>:                        N</a:t>
            </a:r>
            <a:r>
              <a:rPr lang="pl-PL" sz="5400" baseline="30000" dirty="0" smtClean="0"/>
              <a:t>3</a:t>
            </a:r>
            <a:r>
              <a:rPr lang="pl-PL" sz="5400" baseline="-25000" dirty="0" smtClean="0"/>
              <a:t>t+1</a:t>
            </a:r>
            <a:endParaRPr lang="pl-PL" sz="5400" dirty="0" smtClean="0"/>
          </a:p>
          <a:p>
            <a:pPr>
              <a:buNone/>
            </a:pPr>
            <a:r>
              <a:rPr lang="pl-PL" sz="5400" dirty="0" smtClean="0"/>
              <a:t>N</a:t>
            </a:r>
            <a:r>
              <a:rPr lang="pl-PL" sz="5400" baseline="-25000" dirty="0" smtClean="0"/>
              <a:t>t</a:t>
            </a:r>
            <a:r>
              <a:rPr lang="pl-PL" sz="5400" baseline="30000" dirty="0" smtClean="0"/>
              <a:t>k-1   </a:t>
            </a:r>
            <a:r>
              <a:rPr lang="pl-PL" sz="5400" dirty="0" smtClean="0"/>
              <a:t>              :</a:t>
            </a:r>
          </a:p>
          <a:p>
            <a:pPr>
              <a:buNone/>
            </a:pPr>
            <a:r>
              <a:rPr lang="pl-PL" sz="5400" dirty="0" err="1" smtClean="0"/>
              <a:t>N</a:t>
            </a:r>
            <a:r>
              <a:rPr lang="pl-PL" sz="5400" baseline="-25000" dirty="0" err="1" smtClean="0"/>
              <a:t>t</a:t>
            </a:r>
            <a:r>
              <a:rPr lang="pl-PL" sz="5400" baseline="30000" dirty="0" err="1" smtClean="0"/>
              <a:t>k</a:t>
            </a:r>
            <a:r>
              <a:rPr lang="pl-PL" sz="5400" dirty="0" smtClean="0"/>
              <a:t>                    N</a:t>
            </a:r>
            <a:r>
              <a:rPr lang="pl-PL" sz="5400" baseline="30000" dirty="0" smtClean="0"/>
              <a:t>k</a:t>
            </a:r>
            <a:r>
              <a:rPr lang="pl-PL" sz="5400" baseline="-25000" dirty="0" smtClean="0"/>
              <a:t>t+1</a:t>
            </a:r>
            <a:endParaRPr lang="pl-PL" sz="5400" dirty="0" smtClean="0"/>
          </a:p>
          <a:p>
            <a:pPr>
              <a:buNone/>
            </a:pPr>
            <a:endParaRPr lang="pl-PL" dirty="0"/>
          </a:p>
        </p:txBody>
      </p:sp>
      <p:cxnSp>
        <p:nvCxnSpPr>
          <p:cNvPr id="5" name="Łącznik prosty ze strzałką 4"/>
          <p:cNvCxnSpPr/>
          <p:nvPr/>
        </p:nvCxnSpPr>
        <p:spPr>
          <a:xfrm>
            <a:off x="1475656" y="1340768"/>
            <a:ext cx="28803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 flipV="1">
            <a:off x="1259632" y="1412776"/>
            <a:ext cx="309634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 flipV="1">
            <a:off x="1691680" y="1412776"/>
            <a:ext cx="2664296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flipV="1">
            <a:off x="1475656" y="1340768"/>
            <a:ext cx="2880320" cy="4032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>
            <a:off x="1331640" y="1340768"/>
            <a:ext cx="3096344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1259632" y="2420888"/>
            <a:ext cx="3168352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>
            <a:off x="1691680" y="4365104"/>
            <a:ext cx="2592288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Wzory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145435"/>
          </a:xfrm>
        </p:spPr>
        <p:txBody>
          <a:bodyPr/>
          <a:lstStyle/>
          <a:p>
            <a:r>
              <a:rPr lang="pl-PL" dirty="0" smtClean="0"/>
              <a:t>m</a:t>
            </a:r>
            <a:r>
              <a:rPr lang="pl-PL" baseline="-25000" dirty="0" smtClean="0"/>
              <a:t>i</a:t>
            </a:r>
            <a:r>
              <a:rPr lang="pl-PL" dirty="0" smtClean="0"/>
              <a:t>≥0 liczba potomstwa produkowana przez osobnika z klasy wieku i, i=1, 2, …, k.</a:t>
            </a:r>
          </a:p>
          <a:p>
            <a:r>
              <a:rPr lang="pl-PL" dirty="0" err="1" smtClean="0"/>
              <a:t>s</a:t>
            </a:r>
            <a:r>
              <a:rPr lang="pl-PL" baseline="-25000" dirty="0" err="1" smtClean="0"/>
              <a:t>i</a:t>
            </a:r>
            <a:r>
              <a:rPr lang="pl-PL" baseline="-25000" dirty="0" smtClean="0"/>
              <a:t> </a:t>
            </a:r>
            <a:r>
              <a:rPr lang="pl-PL" baseline="-25000" dirty="0" smtClean="0"/>
              <a:t> </a:t>
            </a:r>
            <a:r>
              <a:rPr lang="pl-PL" dirty="0" smtClean="0"/>
              <a:t> </a:t>
            </a:r>
            <a:r>
              <a:rPr lang="pl-PL" dirty="0" smtClean="0"/>
              <a:t>[0,1] oznacza przeżywalność osobników w klasie wieku i. Oznacza to ile procent osobników przeżyło i stało się osobnikami z klasy wieku i+1</a:t>
            </a:r>
          </a:p>
          <a:p>
            <a:r>
              <a:rPr lang="pl-PL" dirty="0" smtClean="0"/>
              <a:t>Najmłodsza klasa: N</a:t>
            </a:r>
            <a:r>
              <a:rPr lang="pl-PL" baseline="30000" dirty="0" smtClean="0"/>
              <a:t>1</a:t>
            </a:r>
            <a:r>
              <a:rPr lang="pl-PL" baseline="-25000" dirty="0" smtClean="0"/>
              <a:t>t+1</a:t>
            </a:r>
            <a:r>
              <a:rPr lang="pl-PL" dirty="0" smtClean="0"/>
              <a:t>=</a:t>
            </a:r>
          </a:p>
          <a:p>
            <a:r>
              <a:rPr lang="pl-PL" dirty="0" smtClean="0"/>
              <a:t>i+1 klasa: N</a:t>
            </a:r>
            <a:r>
              <a:rPr lang="pl-PL" baseline="30000" dirty="0" smtClean="0"/>
              <a:t>i+1</a:t>
            </a:r>
            <a:r>
              <a:rPr lang="pl-PL" baseline="-25000" dirty="0" smtClean="0"/>
              <a:t>t+1</a:t>
            </a:r>
            <a:r>
              <a:rPr lang="pl-PL" dirty="0" smtClean="0"/>
              <a:t>=s</a:t>
            </a:r>
            <a:r>
              <a:rPr lang="pl-PL" baseline="-25000" dirty="0" smtClean="0"/>
              <a:t>i</a:t>
            </a:r>
            <a:r>
              <a:rPr lang="pl-PL" dirty="0" smtClean="0"/>
              <a:t>N</a:t>
            </a:r>
            <a:r>
              <a:rPr lang="pl-PL" baseline="30000" dirty="0" smtClean="0"/>
              <a:t>i</a:t>
            </a:r>
            <a:r>
              <a:rPr lang="pl-PL" baseline="-25000" dirty="0" smtClean="0"/>
              <a:t>t </a:t>
            </a:r>
            <a:r>
              <a:rPr lang="pl-PL" dirty="0" smtClean="0"/>
              <a:t> i=1, 2, …, k-1.</a:t>
            </a:r>
            <a:endParaRPr lang="pl-PL" baseline="-25000" dirty="0" smtClean="0"/>
          </a:p>
          <a:p>
            <a:endParaRPr lang="pl-PL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204864"/>
            <a:ext cx="72008" cy="396237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005064"/>
            <a:ext cx="739899" cy="699541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Wobec tego zależność N</a:t>
            </a:r>
            <a:r>
              <a:rPr lang="pl-PL" baseline="-25000" dirty="0" smtClean="0"/>
              <a:t>t+1</a:t>
            </a:r>
            <a:r>
              <a:rPr lang="pl-PL" dirty="0" smtClean="0"/>
              <a:t> od N</a:t>
            </a:r>
            <a:r>
              <a:rPr lang="pl-PL" baseline="-25000" dirty="0" smtClean="0"/>
              <a:t>t</a:t>
            </a:r>
            <a:r>
              <a:rPr lang="pl-PL" dirty="0" smtClean="0"/>
              <a:t> jest liniowa.</a:t>
            </a:r>
          </a:p>
          <a:p>
            <a:endParaRPr lang="pl-PL" dirty="0" smtClean="0"/>
          </a:p>
          <a:p>
            <a:r>
              <a:rPr lang="pl-PL" dirty="0" smtClean="0"/>
              <a:t>Niech M=</a:t>
            </a:r>
          </a:p>
          <a:p>
            <a:endParaRPr lang="pl-PL" dirty="0" smtClean="0"/>
          </a:p>
          <a:p>
            <a:r>
              <a:rPr lang="pl-PL" dirty="0" smtClean="0"/>
              <a:t>Otrzymujemy wzór rekurencyjny N</a:t>
            </a:r>
            <a:r>
              <a:rPr lang="pl-PL" baseline="-25000" dirty="0" smtClean="0"/>
              <a:t>t+1</a:t>
            </a:r>
            <a:r>
              <a:rPr lang="pl-PL" dirty="0" smtClean="0"/>
              <a:t>=MN</a:t>
            </a:r>
            <a:r>
              <a:rPr lang="pl-PL" baseline="-25000" dirty="0" smtClean="0"/>
              <a:t>t.</a:t>
            </a:r>
          </a:p>
          <a:p>
            <a:r>
              <a:rPr lang="pl-PL" dirty="0" smtClean="0"/>
              <a:t>Dzięki modelowi Malthusa znamy rozwiązanie tego równania rekurencyjnego: N</a:t>
            </a:r>
            <a:r>
              <a:rPr lang="pl-PL" baseline="-25000" dirty="0" smtClean="0"/>
              <a:t>t</a:t>
            </a:r>
            <a:r>
              <a:rPr lang="pl-PL" dirty="0" smtClean="0"/>
              <a:t>=M</a:t>
            </a:r>
            <a:r>
              <a:rPr lang="pl-PL" baseline="30000" dirty="0" smtClean="0"/>
              <a:t>t</a:t>
            </a:r>
            <a:r>
              <a:rPr lang="pl-PL" dirty="0" smtClean="0"/>
              <a:t>N</a:t>
            </a:r>
            <a:r>
              <a:rPr lang="pl-PL" baseline="-25000" dirty="0" smtClean="0"/>
              <a:t>0</a:t>
            </a:r>
            <a:r>
              <a:rPr lang="pl-PL" dirty="0" smtClean="0"/>
              <a:t>, gdzie </a:t>
            </a:r>
            <a:r>
              <a:rPr lang="pl-PL" dirty="0" err="1" smtClean="0"/>
              <a:t>M</a:t>
            </a:r>
            <a:r>
              <a:rPr lang="pl-PL" baseline="30000" dirty="0" err="1" smtClean="0"/>
              <a:t>t</a:t>
            </a:r>
            <a:r>
              <a:rPr lang="pl-PL" baseline="30000" dirty="0" smtClean="0"/>
              <a:t> </a:t>
            </a:r>
            <a:r>
              <a:rPr lang="pl-PL" dirty="0" smtClean="0"/>
              <a:t>oznacza pomnożenie macierzy M t razy przez siebie.</a:t>
            </a:r>
          </a:p>
          <a:p>
            <a:r>
              <a:rPr lang="pl-PL" dirty="0" smtClean="0"/>
              <a:t>Własności rozwiązań równania rekurencyjnego zależą w sposób istotny od macierzy M.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1124744"/>
            <a:ext cx="3491058" cy="1648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Stabilna struktura wieku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/>
          <a:lstStyle/>
          <a:p>
            <a:r>
              <a:rPr lang="pl-PL" dirty="0" smtClean="0"/>
              <a:t>W niektórych przypadkach istnieje stabilna struktura wieku oznaczająca ze wraz z upływem czasu wektor N</a:t>
            </a:r>
            <a:r>
              <a:rPr lang="pl-PL" baseline="-25000" dirty="0" smtClean="0"/>
              <a:t>t</a:t>
            </a:r>
            <a:r>
              <a:rPr lang="pl-PL" dirty="0" smtClean="0"/>
              <a:t> zbiega do wektora N. Zbieżność taką rozumiemy jako zbieżność po wyrazach. </a:t>
            </a:r>
            <a:r>
              <a:rPr lang="pl-PL" dirty="0" err="1" smtClean="0"/>
              <a:t>N</a:t>
            </a:r>
            <a:r>
              <a:rPr lang="pl-PL" baseline="-25000" dirty="0" err="1" smtClean="0"/>
              <a:t>t</a:t>
            </a:r>
            <a:r>
              <a:rPr lang="pl-PL" baseline="30000" dirty="0" err="1" smtClean="0"/>
              <a:t>i</a:t>
            </a:r>
            <a:r>
              <a:rPr lang="pl-PL" dirty="0" err="1" smtClean="0"/>
              <a:t>→N</a:t>
            </a:r>
            <a:r>
              <a:rPr lang="pl-PL" baseline="30000" dirty="0" err="1" smtClean="0"/>
              <a:t>i</a:t>
            </a:r>
            <a:r>
              <a:rPr lang="pl-PL" dirty="0" smtClean="0"/>
              <a:t>, i=1, …, k, przy </a:t>
            </a:r>
            <a:r>
              <a:rPr lang="pl-PL" dirty="0" err="1" smtClean="0"/>
              <a:t>t→∞</a:t>
            </a:r>
            <a:endParaRPr lang="pl-PL" dirty="0" smtClean="0"/>
          </a:p>
          <a:p>
            <a:r>
              <a:rPr lang="pl-PL" dirty="0" smtClean="0"/>
              <a:t>Istnienie stabilnej struktury wieku zależy od pierwszego wiersza macierzy. Jeśli wskaźniki i, dla których m</a:t>
            </a:r>
            <a:r>
              <a:rPr lang="pl-PL" baseline="-25000" dirty="0" smtClean="0"/>
              <a:t>i</a:t>
            </a:r>
            <a:r>
              <a:rPr lang="pl-PL" dirty="0" smtClean="0"/>
              <a:t>&gt;0, nie mają większego wspólnego dzielnika niż 1, to istnieje i jest osiągana stabilna struktura wieku.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56207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Cykliczne zmiany struktury wieku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328592"/>
          </a:xfrm>
        </p:spPr>
        <p:txBody>
          <a:bodyPr>
            <a:normAutofit/>
          </a:bodyPr>
          <a:lstStyle/>
          <a:p>
            <a:r>
              <a:rPr lang="pl-PL" dirty="0" smtClean="0"/>
              <a:t>Jeśli nie jest spełnione to założenie czyli np. tylko m</a:t>
            </a:r>
            <a:r>
              <a:rPr lang="pl-PL" baseline="-25000" dirty="0" smtClean="0"/>
              <a:t>k</a:t>
            </a:r>
            <a:r>
              <a:rPr lang="pl-PL" dirty="0" smtClean="0"/>
              <a:t>≠0 co oznacza że rozmnażają się tylko osobniki z najstarszej klasy, mogą pojawić się cykliczne zmiany struktury wieku.</a:t>
            </a:r>
          </a:p>
          <a:p>
            <a:r>
              <a:rPr lang="pl-PL" dirty="0" smtClean="0"/>
              <a:t>Rozpatrzymy najprostszy przykład:</a:t>
            </a:r>
          </a:p>
          <a:p>
            <a:pPr>
              <a:buNone/>
            </a:pPr>
            <a:r>
              <a:rPr lang="pl-PL" dirty="0" smtClean="0"/>
              <a:t>Macierz Lesliego M=</a:t>
            </a:r>
          </a:p>
          <a:p>
            <a:pPr>
              <a:buNone/>
            </a:pPr>
            <a:r>
              <a:rPr lang="pl-PL" dirty="0" smtClean="0"/>
              <a:t>Oznaczająca tylko dwie klasy wieku-osobników niedojrzałych  nie mogących się rozmnażać oraz osobników dojrzałych zdolnych do rozmnażania.</a:t>
            </a:r>
            <a:endParaRPr lang="pl-PL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3501008"/>
            <a:ext cx="1152128" cy="737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/>
          <a:lstStyle/>
          <a:p>
            <a:r>
              <a:rPr lang="pl-PL" dirty="0" smtClean="0"/>
              <a:t>Odpowiednio s oznacza przeżywalność klasy niedojrzałych osobników a m oznacza współczynnik rozmnażania osobników dojrzałych. Jeśli policzymy kolejne potęgi macierzy M, to otrzymamy wzory:</a:t>
            </a:r>
          </a:p>
          <a:p>
            <a:endParaRPr lang="pl-PL" dirty="0" smtClean="0"/>
          </a:p>
          <a:p>
            <a:r>
              <a:rPr lang="pl-PL" dirty="0" smtClean="0"/>
              <a:t>M</a:t>
            </a:r>
            <a:r>
              <a:rPr lang="pl-PL" baseline="30000" dirty="0" smtClean="0"/>
              <a:t>2t+1</a:t>
            </a:r>
            <a:r>
              <a:rPr lang="pl-PL" dirty="0" smtClean="0"/>
              <a:t>=</a:t>
            </a:r>
          </a:p>
          <a:p>
            <a:endParaRPr lang="pl-PL" dirty="0" smtClean="0"/>
          </a:p>
          <a:p>
            <a:r>
              <a:rPr lang="pl-PL" dirty="0" smtClean="0"/>
              <a:t>M</a:t>
            </a:r>
            <a:r>
              <a:rPr lang="pl-PL" baseline="30000" dirty="0" smtClean="0"/>
              <a:t>2t</a:t>
            </a:r>
            <a:r>
              <a:rPr lang="pl-PL" dirty="0" smtClean="0"/>
              <a:t>=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3284984"/>
            <a:ext cx="3401727" cy="971922"/>
          </a:xfrm>
          <a:prstGeom prst="rect">
            <a:avLst/>
          </a:prstGeom>
          <a:noFill/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4509120"/>
            <a:ext cx="2986774" cy="1115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63408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Dowód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/>
          <a:lstStyle/>
          <a:p>
            <a:r>
              <a:rPr lang="pl-PL" dirty="0" smtClean="0"/>
              <a:t>Powyższe wzory udowodnimy indukcyjnie.</a:t>
            </a:r>
          </a:p>
          <a:p>
            <a:r>
              <a:rPr lang="pl-PL" dirty="0" smtClean="0"/>
              <a:t>1 krok indukcyjny M</a:t>
            </a:r>
            <a:r>
              <a:rPr lang="pl-PL" baseline="30000" dirty="0" smtClean="0"/>
              <a:t>2</a:t>
            </a:r>
            <a:r>
              <a:rPr lang="pl-PL" dirty="0" smtClean="0"/>
              <a:t>=                      =</a:t>
            </a:r>
          </a:p>
          <a:p>
            <a:r>
              <a:rPr lang="pl-PL" dirty="0" smtClean="0"/>
              <a:t>Wzory są prawdziwe dla t=1, załóżmy że są prawdziwe dla t i pokażemy ich prawdziwość dla t+1.</a:t>
            </a:r>
          </a:p>
          <a:p>
            <a:r>
              <a:rPr lang="pl-PL" dirty="0" smtClean="0"/>
              <a:t>M</a:t>
            </a:r>
            <a:r>
              <a:rPr lang="pl-PL" baseline="30000" dirty="0" smtClean="0"/>
              <a:t>2t+1</a:t>
            </a:r>
            <a:r>
              <a:rPr lang="pl-PL" dirty="0" smtClean="0"/>
              <a:t>=M</a:t>
            </a:r>
            <a:r>
              <a:rPr lang="pl-PL" baseline="30000" dirty="0" smtClean="0"/>
              <a:t>2t</a:t>
            </a:r>
            <a:r>
              <a:rPr lang="pl-PL" dirty="0" smtClean="0"/>
              <a:t>M=</a:t>
            </a:r>
            <a:r>
              <a:rPr lang="pl-PL" dirty="0" smtClean="0"/>
              <a:t>  </a:t>
            </a:r>
            <a:r>
              <a:rPr lang="pl-PL" dirty="0" smtClean="0"/>
              <a:t>                               =</a:t>
            </a:r>
          </a:p>
          <a:p>
            <a:endParaRPr lang="pl-PL" dirty="0" smtClean="0"/>
          </a:p>
          <a:p>
            <a:r>
              <a:rPr lang="pl-PL" dirty="0" smtClean="0"/>
              <a:t>M</a:t>
            </a:r>
            <a:r>
              <a:rPr lang="pl-PL" baseline="30000" dirty="0" smtClean="0"/>
              <a:t>2t+2</a:t>
            </a:r>
            <a:r>
              <a:rPr lang="pl-PL" dirty="0" smtClean="0"/>
              <a:t>=M</a:t>
            </a:r>
            <a:r>
              <a:rPr lang="pl-PL" baseline="30000" dirty="0" smtClean="0"/>
              <a:t>2t</a:t>
            </a:r>
            <a:r>
              <a:rPr lang="pl-PL" dirty="0" smtClean="0"/>
              <a:t>M</a:t>
            </a:r>
            <a:r>
              <a:rPr lang="pl-PL" baseline="30000" dirty="0" smtClean="0"/>
              <a:t>2</a:t>
            </a:r>
            <a:r>
              <a:rPr lang="pl-PL" dirty="0" smtClean="0"/>
              <a:t>=                                    =</a:t>
            </a:r>
            <a:r>
              <a:rPr lang="pl-PL" dirty="0" smtClean="0"/>
              <a:t> 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baseline="30000" dirty="0" smtClean="0"/>
          </a:p>
          <a:p>
            <a:pPr>
              <a:buNone/>
            </a:pPr>
            <a:endParaRPr lang="pl-PL" baseline="30000" dirty="0" smtClean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484784"/>
            <a:ext cx="2065730" cy="648072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1484784"/>
            <a:ext cx="1412785" cy="664840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573016"/>
            <a:ext cx="1830411" cy="683890"/>
          </a:xfrm>
          <a:prstGeom prst="rect">
            <a:avLst/>
          </a:prstGeom>
          <a:noFill/>
        </p:spPr>
      </p:pic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573016"/>
            <a:ext cx="1152128" cy="737363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3573016"/>
            <a:ext cx="2645643" cy="755898"/>
          </a:xfrm>
          <a:prstGeom prst="rect">
            <a:avLst/>
          </a:prstGeom>
          <a:noFill/>
        </p:spPr>
      </p:pic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4797152"/>
            <a:ext cx="1830411" cy="683890"/>
          </a:xfrm>
          <a:prstGeom prst="rect">
            <a:avLst/>
          </a:prstGeom>
          <a:noFill/>
        </p:spPr>
      </p:pic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4797152"/>
            <a:ext cx="1449161" cy="681958"/>
          </a:xfrm>
          <a:prstGeom prst="rect">
            <a:avLst/>
          </a:prstGeom>
          <a:noFill/>
        </p:spPr>
      </p:pic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25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5589240"/>
            <a:ext cx="2956819" cy="683890"/>
          </a:xfrm>
          <a:prstGeom prst="rect">
            <a:avLst/>
          </a:prstGeom>
          <a:noFill/>
        </p:spPr>
      </p:pic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793507"/>
          </a:xfrm>
        </p:spPr>
        <p:txBody>
          <a:bodyPr/>
          <a:lstStyle/>
          <a:p>
            <a:r>
              <a:rPr lang="pl-PL" dirty="0" smtClean="0"/>
              <a:t>Dowiedliśmy prawdziwości postulowanych wzorów.</a:t>
            </a:r>
          </a:p>
          <a:p>
            <a:r>
              <a:rPr lang="pl-PL" dirty="0" smtClean="0"/>
              <a:t>Ostatecznie ewolucję struktury wieku opisują dane wzory: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N</a:t>
            </a:r>
            <a:r>
              <a:rPr lang="pl-PL" baseline="-25000" dirty="0" smtClean="0"/>
              <a:t>2t+1</a:t>
            </a:r>
            <a:r>
              <a:rPr lang="pl-PL" dirty="0" smtClean="0"/>
              <a:t>=</a:t>
            </a:r>
          </a:p>
          <a:p>
            <a:pPr>
              <a:buNone/>
            </a:pPr>
            <a:r>
              <a:rPr lang="pl-PL" dirty="0" smtClean="0"/>
              <a:t>                                                                </a:t>
            </a:r>
            <a:endParaRPr lang="pl-PL" dirty="0" smtClean="0"/>
          </a:p>
          <a:p>
            <a:r>
              <a:rPr lang="pl-PL" dirty="0" smtClean="0"/>
              <a:t>N</a:t>
            </a:r>
            <a:r>
              <a:rPr lang="pl-PL" baseline="-25000" dirty="0" smtClean="0"/>
              <a:t>2t</a:t>
            </a:r>
            <a:r>
              <a:rPr lang="pl-PL" dirty="0" smtClean="0"/>
              <a:t>=(</a:t>
            </a:r>
            <a:r>
              <a:rPr lang="pl-PL" dirty="0" err="1" smtClean="0"/>
              <a:t>ms</a:t>
            </a:r>
            <a:r>
              <a:rPr lang="pl-PL" dirty="0" smtClean="0"/>
              <a:t>)</a:t>
            </a:r>
            <a:r>
              <a:rPr lang="pl-PL" baseline="30000" dirty="0" smtClean="0"/>
              <a:t>t</a:t>
            </a:r>
            <a:r>
              <a:rPr lang="pl-PL" dirty="0" smtClean="0"/>
              <a:t>N</a:t>
            </a:r>
            <a:r>
              <a:rPr lang="pl-PL" baseline="-25000" dirty="0" smtClean="0"/>
              <a:t>0</a:t>
            </a:r>
          </a:p>
          <a:p>
            <a:pPr>
              <a:buNone/>
            </a:pPr>
            <a:endParaRPr lang="pl-PL" dirty="0" smtClean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852936"/>
            <a:ext cx="2232248" cy="1171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l-PL" dirty="0" smtClean="0"/>
              <a:t>Zauważmy że zachowanie ciągów N2t i N2t+1 zależy od iloczynu </a:t>
            </a:r>
            <a:r>
              <a:rPr lang="pl-PL" dirty="0" err="1" smtClean="0"/>
              <a:t>ms</a:t>
            </a:r>
            <a:endParaRPr lang="pl-PL" dirty="0" smtClean="0"/>
          </a:p>
          <a:p>
            <a:r>
              <a:rPr lang="pl-PL" dirty="0" smtClean="0"/>
              <a:t>ms=1 to oba ciągi są stałe i obserwujemy rozwiązanie oscylujące</a:t>
            </a:r>
          </a:p>
          <a:p>
            <a:r>
              <a:rPr lang="pl-PL" dirty="0" smtClean="0"/>
              <a:t>ms&gt;1 to ciągi rosną do nieskończoności i obserwujemy proces rozrodczości</a:t>
            </a:r>
          </a:p>
          <a:p>
            <a:r>
              <a:rPr lang="pl-PL" dirty="0" smtClean="0"/>
              <a:t>ms&lt;1 to ciągi zbiegają do wektora zerowego i obserwujemy proces śmiertelności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/>
          <a:lstStyle/>
          <a:p>
            <a:r>
              <a:rPr lang="pl-PL" dirty="0" smtClean="0"/>
              <a:t>Interpretacja Biologiczna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2" cy="5472608"/>
          </a:xfrm>
        </p:spPr>
        <p:txBody>
          <a:bodyPr>
            <a:normAutofit/>
          </a:bodyPr>
          <a:lstStyle/>
          <a:p>
            <a:r>
              <a:rPr lang="pl-PL" dirty="0" smtClean="0"/>
              <a:t>Iloczyn </a:t>
            </a:r>
            <a:r>
              <a:rPr lang="pl-PL" dirty="0" err="1" smtClean="0"/>
              <a:t>ms</a:t>
            </a:r>
            <a:r>
              <a:rPr lang="pl-PL" dirty="0" smtClean="0"/>
              <a:t> jest równy liczbie potomstwa dojrzałego osobnika pomnożonego przez współczynnik przeżycia.</a:t>
            </a:r>
            <a:r>
              <a:rPr lang="pl-PL" dirty="0" smtClean="0"/>
              <a:t> </a:t>
            </a:r>
            <a:r>
              <a:rPr lang="pl-PL" dirty="0" smtClean="0"/>
              <a:t>Jeśli m=2 to:</a:t>
            </a:r>
          </a:p>
          <a:p>
            <a:r>
              <a:rPr lang="pl-PL" dirty="0" smtClean="0"/>
              <a:t>Populacja rozwija się gdy s&gt;  , więcej niż jeden potomek dożywa wieku dojrzałego.</a:t>
            </a:r>
          </a:p>
          <a:p>
            <a:r>
              <a:rPr lang="pl-PL" dirty="0" smtClean="0"/>
              <a:t>Populacja wymiera gdy s&lt;  , mniej niż jeden potomek dożywa wieku dojrzałego.</a:t>
            </a:r>
          </a:p>
          <a:p>
            <a:r>
              <a:rPr lang="pl-PL" dirty="0" smtClean="0"/>
              <a:t>Populacja wykazuje stabilne oscylacje gdy s=  ,</a:t>
            </a:r>
            <a:r>
              <a:rPr lang="pl-PL" dirty="0" smtClean="0"/>
              <a:t> </a:t>
            </a:r>
            <a:r>
              <a:rPr lang="pl-PL" dirty="0" smtClean="0"/>
              <a:t>czyli dokładnie połowa osobników dożywa wieku dojrzałego</a:t>
            </a:r>
          </a:p>
        </p:txBody>
      </p:sp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9458" name="Równanie" r:id="rId3" imgW="114120" imgH="215640" progId="Equation.3">
              <p:embed/>
            </p:oleObj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636912"/>
            <a:ext cx="148208" cy="666936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3717032"/>
            <a:ext cx="148208" cy="666936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4797152"/>
            <a:ext cx="144016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/>
          <a:lstStyle/>
          <a:p>
            <a:r>
              <a:rPr lang="pl-PL" dirty="0" smtClean="0"/>
              <a:t>Zajmijmy się przypadkiem gdy m=2 i s=   który opisuje następująca sytuację. Każdy osobnik dojrzały ma dwóch potomków z czego tylko połowa z nich przeżywa do wieku dojrzałego. Na początku mamy 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1</a:t>
            </a:r>
            <a:r>
              <a:rPr lang="pl-PL" dirty="0" smtClean="0"/>
              <a:t> osobników młodych i 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2</a:t>
            </a:r>
            <a:r>
              <a:rPr lang="pl-PL" dirty="0" smtClean="0"/>
              <a:t> osobników dojrzałych. Po upływie jednostki czasu mamy  N</a:t>
            </a:r>
            <a:r>
              <a:rPr lang="pl-PL" baseline="-25000" dirty="0" smtClean="0"/>
              <a:t>1</a:t>
            </a:r>
            <a:r>
              <a:rPr lang="pl-PL" baseline="30000" dirty="0" smtClean="0"/>
              <a:t>1</a:t>
            </a:r>
            <a:r>
              <a:rPr lang="pl-PL" dirty="0" smtClean="0"/>
              <a:t>=2N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2</a:t>
            </a:r>
            <a:r>
              <a:rPr lang="pl-PL" dirty="0" smtClean="0"/>
              <a:t> i N</a:t>
            </a:r>
            <a:r>
              <a:rPr lang="pl-PL" baseline="-25000" dirty="0" smtClean="0"/>
              <a:t>1</a:t>
            </a:r>
            <a:r>
              <a:rPr lang="pl-PL" baseline="30000" dirty="0" smtClean="0"/>
              <a:t>2</a:t>
            </a:r>
            <a:r>
              <a:rPr lang="pl-PL" dirty="0" smtClean="0"/>
              <a:t>=  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1</a:t>
            </a:r>
          </a:p>
          <a:p>
            <a:r>
              <a:rPr lang="pl-PL" dirty="0" smtClean="0"/>
              <a:t>W następnej chwili schemat się powtarza i mamy N</a:t>
            </a:r>
            <a:r>
              <a:rPr lang="pl-PL" baseline="30000" dirty="0" smtClean="0"/>
              <a:t>1</a:t>
            </a:r>
            <a:r>
              <a:rPr lang="pl-PL" baseline="-25000" dirty="0" smtClean="0"/>
              <a:t>2</a:t>
            </a:r>
            <a:r>
              <a:rPr lang="pl-PL" dirty="0" smtClean="0"/>
              <a:t>=2N</a:t>
            </a:r>
            <a:r>
              <a:rPr lang="pl-PL" baseline="30000" dirty="0" smtClean="0"/>
              <a:t>2</a:t>
            </a:r>
            <a:r>
              <a:rPr lang="pl-PL" baseline="-25000" dirty="0" smtClean="0"/>
              <a:t>1</a:t>
            </a:r>
            <a:r>
              <a:rPr lang="pl-PL" dirty="0" smtClean="0"/>
              <a:t>=2(  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1</a:t>
            </a:r>
            <a:r>
              <a:rPr lang="pl-PL" dirty="0" smtClean="0"/>
              <a:t>)=</a:t>
            </a:r>
            <a:r>
              <a:rPr lang="pl-PL" dirty="0" err="1" smtClean="0"/>
              <a:t>N</a:t>
            </a:r>
            <a:r>
              <a:rPr lang="pl-PL" baseline="-25000" dirty="0" err="1" smtClean="0"/>
              <a:t>0</a:t>
            </a:r>
            <a:r>
              <a:rPr lang="pl-PL" baseline="30000" dirty="0" err="1" smtClean="0"/>
              <a:t>1</a:t>
            </a:r>
            <a:r>
              <a:rPr lang="pl-PL" dirty="0" smtClean="0"/>
              <a:t> oraz 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   N</a:t>
            </a:r>
            <a:r>
              <a:rPr lang="pl-PL" baseline="-25000" dirty="0" smtClean="0"/>
              <a:t>2</a:t>
            </a:r>
            <a:r>
              <a:rPr lang="pl-PL" baseline="30000" dirty="0" smtClean="0"/>
              <a:t>2</a:t>
            </a:r>
            <a:r>
              <a:rPr lang="pl-PL" dirty="0" smtClean="0"/>
              <a:t>=  N</a:t>
            </a:r>
            <a:r>
              <a:rPr lang="pl-PL" baseline="-25000" dirty="0" smtClean="0"/>
              <a:t>1</a:t>
            </a:r>
            <a:r>
              <a:rPr lang="pl-PL" baseline="30000" dirty="0" smtClean="0"/>
              <a:t>1</a:t>
            </a:r>
            <a:r>
              <a:rPr lang="pl-PL" dirty="0" smtClean="0"/>
              <a:t>=  (2N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2</a:t>
            </a:r>
            <a:r>
              <a:rPr lang="pl-PL" dirty="0" smtClean="0"/>
              <a:t>)=N</a:t>
            </a:r>
            <a:r>
              <a:rPr lang="pl-PL" baseline="-25000" dirty="0" smtClean="0"/>
              <a:t>0</a:t>
            </a:r>
            <a:r>
              <a:rPr lang="pl-PL" baseline="30000" dirty="0" smtClean="0"/>
              <a:t>2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908720"/>
            <a:ext cx="144016" cy="648072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3789040"/>
            <a:ext cx="144016" cy="648072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4869160"/>
            <a:ext cx="144016" cy="648072"/>
          </a:xfrm>
          <a:prstGeom prst="rect">
            <a:avLst/>
          </a:prstGeom>
          <a:noFill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5517232"/>
            <a:ext cx="144016" cy="648072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5517232"/>
            <a:ext cx="144016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976664"/>
          </a:xfrm>
        </p:spPr>
        <p:txBody>
          <a:bodyPr>
            <a:normAutofit/>
          </a:bodyPr>
          <a:lstStyle/>
          <a:p>
            <a:r>
              <a:rPr lang="pl-PL" dirty="0" smtClean="0"/>
              <a:t>Widzimy zatem że wróciliśmy do początkowej struktury wieku. Iterując tę procedurę dochodzimy do ogólnego wzoru:</a:t>
            </a:r>
          </a:p>
          <a:p>
            <a:r>
              <a:rPr lang="pl-PL" dirty="0" smtClean="0"/>
              <a:t>N</a:t>
            </a:r>
            <a:r>
              <a:rPr lang="pl-PL" baseline="-25000" dirty="0" smtClean="0"/>
              <a:t>2t</a:t>
            </a:r>
            <a:r>
              <a:rPr lang="pl-PL" dirty="0" smtClean="0"/>
              <a:t>=N</a:t>
            </a:r>
            <a:r>
              <a:rPr lang="pl-PL" baseline="-25000" dirty="0" smtClean="0"/>
              <a:t>0</a:t>
            </a:r>
          </a:p>
          <a:p>
            <a:endParaRPr lang="pl-PL" dirty="0" smtClean="0"/>
          </a:p>
          <a:p>
            <a:r>
              <a:rPr lang="pl-PL" dirty="0" smtClean="0"/>
              <a:t>N</a:t>
            </a:r>
            <a:r>
              <a:rPr lang="pl-PL" baseline="-25000" dirty="0" smtClean="0"/>
              <a:t>2t+1</a:t>
            </a:r>
            <a:r>
              <a:rPr lang="pl-PL" dirty="0" smtClean="0"/>
              <a:t>=</a:t>
            </a:r>
          </a:p>
          <a:p>
            <a:endParaRPr lang="pl-PL" dirty="0" smtClean="0"/>
          </a:p>
          <a:p>
            <a:r>
              <a:rPr lang="pl-PL" dirty="0" smtClean="0"/>
              <a:t>Występują zatem oscylacje, w chwilach parzystych struktura wieku się nie zmienia, chwilach nieparzystych zmienia się w stosunku do chwili początkowej.</a:t>
            </a:r>
            <a:endParaRPr lang="pl-PL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636912"/>
            <a:ext cx="1080120" cy="1554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Rozróżnienie płciowe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709120"/>
          </a:xfrm>
        </p:spPr>
        <p:txBody>
          <a:bodyPr>
            <a:normAutofit/>
          </a:bodyPr>
          <a:lstStyle/>
          <a:p>
            <a:r>
              <a:rPr lang="pl-PL" dirty="0" smtClean="0"/>
              <a:t>Wprowadzamy rozróżnienie płciowe</a:t>
            </a:r>
          </a:p>
          <a:p>
            <a:r>
              <a:rPr lang="pl-PL" dirty="0" smtClean="0"/>
              <a:t>Niech N</a:t>
            </a:r>
            <a:r>
              <a:rPr lang="pl-PL" baseline="30000" dirty="0" smtClean="0"/>
              <a:t>i</a:t>
            </a:r>
            <a:r>
              <a:rPr lang="pl-PL" baseline="-25000" dirty="0" smtClean="0"/>
              <a:t>t </a:t>
            </a:r>
            <a:r>
              <a:rPr lang="pl-PL" dirty="0" smtClean="0"/>
              <a:t>oznacza liczebność samic w klasie wieku i w czasie t oraz P</a:t>
            </a:r>
            <a:r>
              <a:rPr lang="pl-PL" baseline="30000" dirty="0" smtClean="0"/>
              <a:t>i</a:t>
            </a:r>
            <a:r>
              <a:rPr lang="pl-PL" baseline="-25000" dirty="0" smtClean="0"/>
              <a:t>t</a:t>
            </a:r>
            <a:r>
              <a:rPr lang="pl-PL" dirty="0" smtClean="0"/>
              <a:t> oznacza odpowiednio liczebność samców.</a:t>
            </a:r>
          </a:p>
          <a:p>
            <a:r>
              <a:rPr lang="pl-PL" dirty="0" smtClean="0"/>
              <a:t>Niech n</a:t>
            </a:r>
            <a:r>
              <a:rPr lang="pl-PL" baseline="-25000" dirty="0" smtClean="0"/>
              <a:t>i</a:t>
            </a:r>
            <a:r>
              <a:rPr lang="pl-PL" dirty="0" smtClean="0"/>
              <a:t> będzie liczbą potomków płci żeńskiej przypadającą na jedną samicę z klasy wieku i oraz m</a:t>
            </a:r>
            <a:r>
              <a:rPr lang="pl-PL" baseline="-25000" dirty="0" smtClean="0"/>
              <a:t>i</a:t>
            </a:r>
            <a:r>
              <a:rPr lang="pl-PL" dirty="0" smtClean="0"/>
              <a:t> odpowiednio liczbą potomków płci męskiej. Niech </a:t>
            </a:r>
            <a:r>
              <a:rPr lang="pl-PL" dirty="0" err="1" smtClean="0"/>
              <a:t>s</a:t>
            </a:r>
            <a:r>
              <a:rPr lang="pl-PL" baseline="-25000" dirty="0" err="1" smtClean="0"/>
              <a:t>i</a:t>
            </a:r>
            <a:r>
              <a:rPr lang="pl-PL" dirty="0" smtClean="0"/>
              <a:t> i </a:t>
            </a:r>
            <a:r>
              <a:rPr lang="pl-PL" dirty="0" err="1" smtClean="0"/>
              <a:t>z</a:t>
            </a:r>
            <a:r>
              <a:rPr lang="pl-PL" baseline="-25000" dirty="0" err="1" smtClean="0"/>
              <a:t>i</a:t>
            </a:r>
            <a:r>
              <a:rPr lang="pl-PL" baseline="-25000" dirty="0" smtClean="0"/>
              <a:t> </a:t>
            </a:r>
            <a:r>
              <a:rPr lang="pl-PL" dirty="0" smtClean="0"/>
              <a:t>oznaczają odpowiednio przeżywalność samic i samców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0609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Wzory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073427"/>
          </a:xfrm>
        </p:spPr>
        <p:txBody>
          <a:bodyPr/>
          <a:lstStyle/>
          <a:p>
            <a:endParaRPr lang="pl-PL" dirty="0" smtClean="0"/>
          </a:p>
          <a:p>
            <a:r>
              <a:rPr lang="pl-PL" dirty="0" smtClean="0"/>
              <a:t>N1t+1=</a:t>
            </a:r>
          </a:p>
          <a:p>
            <a:endParaRPr lang="pl-PL" dirty="0" smtClean="0"/>
          </a:p>
          <a:p>
            <a:r>
              <a:rPr lang="pl-PL" dirty="0" smtClean="0"/>
              <a:t>P1t+1=</a:t>
            </a:r>
          </a:p>
          <a:p>
            <a:endParaRPr lang="pl-PL" dirty="0" smtClean="0"/>
          </a:p>
          <a:p>
            <a:r>
              <a:rPr lang="pl-PL" dirty="0" smtClean="0"/>
              <a:t>N</a:t>
            </a:r>
            <a:r>
              <a:rPr lang="pl-PL" baseline="30000" dirty="0" smtClean="0"/>
              <a:t>i+1</a:t>
            </a:r>
            <a:r>
              <a:rPr lang="pl-PL" baseline="-25000" dirty="0" smtClean="0"/>
              <a:t>t+1</a:t>
            </a:r>
            <a:r>
              <a:rPr lang="pl-PL" dirty="0" smtClean="0"/>
              <a:t>=s</a:t>
            </a:r>
            <a:r>
              <a:rPr lang="pl-PL" baseline="-25000" dirty="0" smtClean="0"/>
              <a:t>i</a:t>
            </a:r>
            <a:r>
              <a:rPr lang="pl-PL" dirty="0" smtClean="0"/>
              <a:t>N</a:t>
            </a:r>
            <a:r>
              <a:rPr lang="pl-PL" baseline="30000" dirty="0" smtClean="0"/>
              <a:t>i</a:t>
            </a:r>
            <a:r>
              <a:rPr lang="pl-PL" baseline="-25000" dirty="0" smtClean="0"/>
              <a:t>t</a:t>
            </a:r>
          </a:p>
          <a:p>
            <a:r>
              <a:rPr lang="pl-PL" dirty="0" smtClean="0"/>
              <a:t>P</a:t>
            </a:r>
            <a:r>
              <a:rPr lang="pl-PL" baseline="30000" dirty="0" smtClean="0"/>
              <a:t>i+1</a:t>
            </a:r>
            <a:r>
              <a:rPr lang="pl-PL" baseline="-25000" dirty="0" smtClean="0"/>
              <a:t>t+1</a:t>
            </a:r>
            <a:r>
              <a:rPr lang="pl-PL" dirty="0" smtClean="0"/>
              <a:t>=z</a:t>
            </a:r>
            <a:r>
              <a:rPr lang="pl-PL" baseline="-25000" dirty="0" smtClean="0"/>
              <a:t>i</a:t>
            </a:r>
            <a:r>
              <a:rPr lang="pl-PL" dirty="0" smtClean="0"/>
              <a:t>P</a:t>
            </a:r>
            <a:r>
              <a:rPr lang="pl-PL" baseline="30000" dirty="0" smtClean="0"/>
              <a:t>i</a:t>
            </a:r>
            <a:r>
              <a:rPr lang="pl-PL" baseline="-25000" dirty="0" smtClean="0"/>
              <a:t>t</a:t>
            </a:r>
          </a:p>
          <a:p>
            <a:endParaRPr lang="pl-PL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412776"/>
            <a:ext cx="936104" cy="954459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636912"/>
            <a:ext cx="1008112" cy="953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49006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Uwagi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760640"/>
          </a:xfrm>
        </p:spPr>
        <p:txBody>
          <a:bodyPr>
            <a:normAutofit/>
          </a:bodyPr>
          <a:lstStyle/>
          <a:p>
            <a:r>
              <a:rPr lang="pl-PL" dirty="0" smtClean="0"/>
              <a:t>Jest to uproszczony model nie uwzględniający w jawny sposób udziału samców w rozmnażaniu. Można to uwzględnić zakładając że n</a:t>
            </a:r>
            <a:r>
              <a:rPr lang="pl-PL" baseline="-25000" dirty="0" smtClean="0"/>
              <a:t>i</a:t>
            </a:r>
            <a:r>
              <a:rPr lang="pl-PL" dirty="0" smtClean="0"/>
              <a:t> oraz m</a:t>
            </a:r>
            <a:r>
              <a:rPr lang="pl-PL" baseline="-25000" dirty="0" smtClean="0"/>
              <a:t>i</a:t>
            </a:r>
            <a:r>
              <a:rPr lang="pl-PL" dirty="0" smtClean="0"/>
              <a:t> nie są stałe a zależą od liczby samców w poszczególnych grupach.</a:t>
            </a:r>
          </a:p>
          <a:p>
            <a:r>
              <a:rPr lang="pl-PL" dirty="0" smtClean="0"/>
              <a:t>Można wprowadzić założenie że nie wszystkie osobniki opuszczają daną klasę wiekową, wyróżniamy wtedy także inne stadia rozwoju.</a:t>
            </a:r>
          </a:p>
          <a:p>
            <a:r>
              <a:rPr lang="pl-PL" dirty="0" smtClean="0"/>
              <a:t>Wszystko to powoduje dalsze modyfikacje macierzy M oraz komplikacje i trudności modelu.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9600" b="1" dirty="0" smtClean="0"/>
              <a:t>DZIĘKUJĘ ZA UWAGĘ </a:t>
            </a:r>
            <a:r>
              <a:rPr lang="pl-PL" sz="9600" b="1" dirty="0" smtClean="0">
                <a:sym typeface="Wingdings" pitchFamily="2" charset="2"/>
              </a:rPr>
              <a:t></a:t>
            </a:r>
            <a:endParaRPr lang="pl-PL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843</Words>
  <Application>Microsoft Office PowerPoint</Application>
  <PresentationFormat>Pokaz na ekranie (4:3)</PresentationFormat>
  <Paragraphs>100</Paragraphs>
  <Slides>20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2" baseType="lpstr">
      <vt:lpstr>Motyw pakietu Office</vt:lpstr>
      <vt:lpstr>Microsoft Equation 3.0</vt:lpstr>
      <vt:lpstr>Modele ze strukturą wieku</vt:lpstr>
      <vt:lpstr>Wprowadzenie struktury wieku</vt:lpstr>
      <vt:lpstr>Założenia</vt:lpstr>
      <vt:lpstr>Slajd 4</vt:lpstr>
      <vt:lpstr>Schemat</vt:lpstr>
      <vt:lpstr>Wzory</vt:lpstr>
      <vt:lpstr>Slajd 7</vt:lpstr>
      <vt:lpstr>Stabilna struktura wieku</vt:lpstr>
      <vt:lpstr>Cykliczne zmiany struktury wieku</vt:lpstr>
      <vt:lpstr>Slajd 10</vt:lpstr>
      <vt:lpstr>Dowód</vt:lpstr>
      <vt:lpstr>Slajd 12</vt:lpstr>
      <vt:lpstr>Slajd 13</vt:lpstr>
      <vt:lpstr>Interpretacja Biologiczna</vt:lpstr>
      <vt:lpstr>Przykład</vt:lpstr>
      <vt:lpstr>Slajd 16</vt:lpstr>
      <vt:lpstr>Rozróżnienie płciowe</vt:lpstr>
      <vt:lpstr>Wzory</vt:lpstr>
      <vt:lpstr>Uwagi</vt:lpstr>
      <vt:lpstr>Slajd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ze strukturą wieku</dc:title>
  <dc:creator>user</dc:creator>
  <cp:lastModifiedBy>user</cp:lastModifiedBy>
  <cp:revision>66</cp:revision>
  <dcterms:created xsi:type="dcterms:W3CDTF">2013-04-06T12:20:22Z</dcterms:created>
  <dcterms:modified xsi:type="dcterms:W3CDTF">2013-04-07T19:52:48Z</dcterms:modified>
</cp:coreProperties>
</file>