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0" r:id="rId3"/>
    <p:sldId id="257" r:id="rId4"/>
    <p:sldId id="258" r:id="rId5"/>
    <p:sldId id="259" r:id="rId6"/>
    <p:sldId id="265" r:id="rId7"/>
    <p:sldId id="266" r:id="rId8"/>
    <p:sldId id="267" r:id="rId9"/>
    <p:sldId id="268" r:id="rId10"/>
    <p:sldId id="260" r:id="rId11"/>
    <p:sldId id="261" r:id="rId12"/>
    <p:sldId id="262" r:id="rId13"/>
    <p:sldId id="263" r:id="rId14"/>
    <p:sldId id="264" r:id="rId15"/>
    <p:sldId id="271" r:id="rId16"/>
    <p:sldId id="269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7513" autoAdjust="0"/>
  </p:normalViewPr>
  <p:slideViewPr>
    <p:cSldViewPr>
      <p:cViewPr varScale="1">
        <p:scale>
          <a:sx n="72" d="100"/>
          <a:sy n="72" d="100"/>
        </p:scale>
        <p:origin x="-4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DA34E-BC75-4EA9-BC3B-3F798F1A53FC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9E998-F778-4A44-884A-F1D1BA4BA03E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9E998-F778-4A44-884A-F1D1BA4BA03E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FAF27-5678-4114-9638-6DD2A034519D}" type="datetimeFigureOut">
              <a:rPr lang="pl-PL" smtClean="0"/>
              <a:pPr/>
              <a:t>2013-06-03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2F3D8-7292-468A-970F-4B1CB592857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28662" y="0"/>
            <a:ext cx="7286676" cy="3357562"/>
          </a:xfrm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pl-PL" sz="4800" b="1" dirty="0" smtClean="0"/>
              <a:t>Wielowymiarowe modele w </a:t>
            </a:r>
            <a:r>
              <a:rPr lang="pl-PL" sz="4800" b="1" dirty="0" smtClean="0"/>
              <a:t>ekonomii</a:t>
            </a:r>
            <a:endParaRPr lang="pl-PL" sz="48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071670" y="4143380"/>
            <a:ext cx="50006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Daniel </a:t>
            </a:r>
            <a:r>
              <a:rPr lang="pl-PL" sz="2800" dirty="0" err="1" smtClean="0"/>
              <a:t>Złotoszewski</a:t>
            </a:r>
            <a:endParaRPr lang="pl-PL" sz="2800" dirty="0" smtClean="0"/>
          </a:p>
          <a:p>
            <a:pPr algn="ctr"/>
            <a:endParaRPr lang="pl-PL" sz="2800" dirty="0" smtClean="0"/>
          </a:p>
          <a:p>
            <a:pPr algn="ctr"/>
            <a:r>
              <a:rPr lang="pl-PL" sz="2800" dirty="0" smtClean="0"/>
              <a:t>3 czerwca 2013 r.</a:t>
            </a:r>
            <a:endParaRPr lang="pl-PL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071670" y="428604"/>
            <a:ext cx="5143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err="1" smtClean="0"/>
              <a:t>Wassily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Leontief</a:t>
            </a:r>
            <a:endParaRPr lang="pl-PL" sz="3600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8866" y="1662129"/>
            <a:ext cx="27051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pole tekstowe 9"/>
          <p:cNvSpPr txBox="1"/>
          <p:nvPr/>
        </p:nvSpPr>
        <p:spPr>
          <a:xfrm>
            <a:off x="428596" y="1785926"/>
            <a:ext cx="51435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Urodził się 5 sierpnia 1905 r. w Monachium . Wychowywany w Petersburgu  , w 1921 roku  rozpoczął studia na uniwersytecie w Leningradzie .</a:t>
            </a:r>
          </a:p>
          <a:p>
            <a:r>
              <a:rPr lang="pl-PL" dirty="0" smtClean="0"/>
              <a:t>W 1925 roku wyjechał ze Związku Radzieckiego , i rozpoczął kolejne studia ekonomiczne w Berlinie . Tam też  uzyskał doktorat za pracę poświęconą zagadnieniom makroekonomicznym .W 1931 roku wyjechał do USA i w następnym roku podjął się pracy na wydziale ekonomi w Harvard </a:t>
            </a:r>
            <a:r>
              <a:rPr lang="pl-PL" dirty="0" err="1" smtClean="0"/>
              <a:t>University</a:t>
            </a:r>
            <a:r>
              <a:rPr lang="pl-PL" dirty="0" smtClean="0"/>
              <a:t> .  W 1946 roku otrzymał tytuł profesora . Zajmował się analizą nakładów i wyników produkcji (opracował tzw. Macierze przepływów międzygałęziowych) .   Zmarł       5 lutego 1999 roku w Nowym Jorku . </a:t>
            </a:r>
            <a:endParaRPr lang="pl-PL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000100" y="357166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i="1" dirty="0" smtClean="0"/>
              <a:t>Ciągły model </a:t>
            </a:r>
            <a:r>
              <a:rPr lang="pl-PL" sz="3600" b="1" i="1" dirty="0" err="1" smtClean="0"/>
              <a:t>Leontiefa</a:t>
            </a:r>
            <a:r>
              <a:rPr lang="pl-PL" sz="3600" b="1" i="1" dirty="0" smtClean="0"/>
              <a:t> nakładów   w procesie produkcji </a:t>
            </a:r>
            <a:r>
              <a:rPr lang="pl-PL" sz="3600" dirty="0" smtClean="0"/>
              <a:t>.</a:t>
            </a:r>
            <a:endParaRPr lang="pl-PL" sz="36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34050"/>
            <a:ext cx="11715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72425" y="5734050"/>
            <a:ext cx="11715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72425" y="0"/>
            <a:ext cx="11715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715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pole tekstowe 17"/>
          <p:cNvSpPr txBox="1"/>
          <p:nvPr/>
        </p:nvSpPr>
        <p:spPr>
          <a:xfrm>
            <a:off x="642910" y="1928802"/>
            <a:ext cx="76438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Model </a:t>
            </a:r>
            <a:r>
              <a:rPr lang="pl-PL" sz="2400" dirty="0" err="1" smtClean="0"/>
              <a:t>Leontiefa</a:t>
            </a:r>
            <a:r>
              <a:rPr lang="pl-PL" sz="2400" dirty="0" smtClean="0"/>
              <a:t> znany jest pod nazwami : „model przepływów międzygałęziowych „ lub  „model nakładów i wyników” . Model ten daje możliwość opisywania  i analizy złożonych systemów gospodarczych . Opiera się na obserwacji , że w skład gospodarki wchodzi wiele gałęzi produkcyjnych , których działalność jest wzajemnie powiązana . Powiązania te wynikają z faktu , że produkcja jednych  gałęzi jest zużywana  jako nakład w innych gałęziach . Dodatkowo część produkcji zostaje przeznaczona na zaspokojenie potrzeb odbiorców  końcowych . </a:t>
            </a:r>
            <a:endParaRPr lang="pl-PL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214282" y="1142984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/>
              <a:t>Oznaczenia : </a:t>
            </a:r>
            <a:endParaRPr lang="pl-PL" sz="32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14282" y="2214554"/>
            <a:ext cx="86439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i="1" dirty="0" smtClean="0"/>
              <a:t> xi </a:t>
            </a:r>
            <a:r>
              <a:rPr lang="pl-PL" sz="2400" dirty="0" smtClean="0"/>
              <a:t>– wartość  produkcji ( w odpowiedniej jednostce pieniężnej ) .</a:t>
            </a:r>
          </a:p>
          <a:p>
            <a:endParaRPr lang="pl-PL" sz="2400" dirty="0" smtClean="0"/>
          </a:p>
          <a:p>
            <a:pPr>
              <a:buFont typeface="Arial" pitchFamily="34" charset="0"/>
              <a:buChar char="•"/>
            </a:pPr>
            <a:r>
              <a:rPr lang="pl-PL" sz="2400" dirty="0"/>
              <a:t> </a:t>
            </a:r>
            <a:r>
              <a:rPr lang="pl-PL" sz="2400" dirty="0" smtClean="0"/>
              <a:t>indeks „</a:t>
            </a:r>
            <a:r>
              <a:rPr lang="pl-PL" sz="2400" i="1" dirty="0" smtClean="0"/>
              <a:t>i</a:t>
            </a:r>
            <a:r>
              <a:rPr lang="pl-PL" sz="2400" dirty="0" smtClean="0"/>
              <a:t>”  - odpowiednia gałąź gospodarki dla </a:t>
            </a:r>
            <a:r>
              <a:rPr lang="pl-PL" sz="2400" i="1" dirty="0" smtClean="0"/>
              <a:t>i=1,2,…,n . </a:t>
            </a:r>
          </a:p>
          <a:p>
            <a:endParaRPr lang="pl-PL" sz="2400" i="1" dirty="0" smtClean="0"/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Przez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aij</a:t>
            </a:r>
            <a:r>
              <a:rPr lang="pl-PL" sz="2400" i="1" dirty="0" smtClean="0"/>
              <a:t> </a:t>
            </a:r>
            <a:r>
              <a:rPr lang="pl-PL" sz="2400" dirty="0" smtClean="0"/>
              <a:t>dla </a:t>
            </a:r>
            <a:r>
              <a:rPr lang="pl-PL" sz="2400" i="1" dirty="0" smtClean="0"/>
              <a:t>i,j=1,2,…,n </a:t>
            </a:r>
            <a:r>
              <a:rPr lang="pl-PL" sz="2400" dirty="0" smtClean="0"/>
              <a:t>oznaczamy wartość produkcji </a:t>
            </a:r>
            <a:r>
              <a:rPr lang="pl-PL" sz="2400" i="1" dirty="0" smtClean="0"/>
              <a:t>i</a:t>
            </a:r>
            <a:r>
              <a:rPr lang="pl-PL" sz="2400" dirty="0" smtClean="0"/>
              <a:t>-tej  gałęzi jaka jest potrzebna do wytworzenia produkcji </a:t>
            </a:r>
            <a:r>
              <a:rPr lang="pl-PL" sz="2400" i="1" dirty="0" err="1" smtClean="0"/>
              <a:t>j</a:t>
            </a:r>
            <a:r>
              <a:rPr lang="pl-PL" sz="2400" dirty="0" err="1" smtClean="0"/>
              <a:t>-tej</a:t>
            </a:r>
            <a:r>
              <a:rPr lang="pl-PL" sz="2400" dirty="0" smtClean="0"/>
              <a:t> gałęzi o wartości </a:t>
            </a:r>
            <a:r>
              <a:rPr lang="pl-PL" sz="2400" i="1" dirty="0" smtClean="0"/>
              <a:t>1</a:t>
            </a:r>
            <a:r>
              <a:rPr lang="pl-PL" sz="2400" dirty="0" smtClean="0"/>
              <a:t> jednostki pieniężnej .</a:t>
            </a:r>
          </a:p>
          <a:p>
            <a:endParaRPr lang="pl-PL" sz="2400" dirty="0" smtClean="0"/>
          </a:p>
          <a:p>
            <a:pPr>
              <a:buFont typeface="Arial" pitchFamily="34" charset="0"/>
              <a:buChar char="•"/>
            </a:pPr>
            <a:r>
              <a:rPr lang="pl-PL" sz="2400" i="1" dirty="0"/>
              <a:t> </a:t>
            </a:r>
            <a:r>
              <a:rPr lang="pl-PL" sz="2400" i="1" dirty="0" smtClean="0"/>
              <a:t>A=[</a:t>
            </a:r>
            <a:r>
              <a:rPr lang="pl-PL" sz="2400" i="1" dirty="0" err="1" smtClean="0"/>
              <a:t>aij</a:t>
            </a:r>
            <a:r>
              <a:rPr lang="pl-PL" sz="2400" i="1" dirty="0" smtClean="0"/>
              <a:t>] </a:t>
            </a:r>
            <a:r>
              <a:rPr lang="pl-PL" sz="2400" dirty="0" smtClean="0"/>
              <a:t>– macierz współczynników nakładów .</a:t>
            </a:r>
          </a:p>
          <a:p>
            <a:endParaRPr lang="pl-PL" sz="2400" dirty="0" smtClean="0"/>
          </a:p>
          <a:p>
            <a:pPr>
              <a:buFont typeface="Arial" pitchFamily="34" charset="0"/>
              <a:buChar char="•"/>
            </a:pPr>
            <a:r>
              <a:rPr lang="pl-PL" sz="2400" i="1" dirty="0" err="1" smtClean="0"/>
              <a:t>yi</a:t>
            </a:r>
            <a:r>
              <a:rPr lang="pl-PL" sz="2400" dirty="0" smtClean="0"/>
              <a:t> – popyt końcowy na </a:t>
            </a:r>
            <a:r>
              <a:rPr lang="pl-PL" sz="2400" i="1" dirty="0" smtClean="0"/>
              <a:t>i</a:t>
            </a:r>
            <a:r>
              <a:rPr lang="pl-PL" sz="2400" dirty="0" smtClean="0"/>
              <a:t>-ty towar . </a:t>
            </a:r>
            <a:endParaRPr lang="pl-PL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85720" y="500042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/>
              <a:t>Założenia</a:t>
            </a:r>
            <a:r>
              <a:rPr lang="pl-PL" sz="2000" b="1" dirty="0" smtClean="0"/>
              <a:t> :</a:t>
            </a:r>
            <a:endParaRPr lang="pl-PL" sz="20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642910" y="1500174"/>
            <a:ext cx="80724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pl-PL" sz="2400" dirty="0" smtClean="0"/>
              <a:t>Zakładamy , że proces produkcji składa się z „</a:t>
            </a:r>
            <a:r>
              <a:rPr lang="pl-PL" sz="2400" i="1" dirty="0" smtClean="0"/>
              <a:t>n</a:t>
            </a:r>
            <a:r>
              <a:rPr lang="pl-PL" sz="2400" dirty="0" smtClean="0"/>
              <a:t>” gałęzi .</a:t>
            </a:r>
          </a:p>
          <a:p>
            <a:pPr>
              <a:buFont typeface="Wingdings" pitchFamily="2" charset="2"/>
              <a:buChar char="§"/>
            </a:pPr>
            <a:endParaRPr lang="pl-PL" sz="2400" dirty="0" smtClean="0"/>
          </a:p>
          <a:p>
            <a:pPr>
              <a:buFont typeface="Wingdings" pitchFamily="2" charset="2"/>
              <a:buChar char="§"/>
            </a:pPr>
            <a:r>
              <a:rPr lang="pl-PL" sz="2400" dirty="0" smtClean="0"/>
              <a:t>Zakładamy , że wartość produkcji oraz popyt końcowy są określone w pewnej chwili „</a:t>
            </a:r>
            <a:r>
              <a:rPr lang="pl-PL" sz="2400" i="1" dirty="0" smtClean="0"/>
              <a:t>t”</a:t>
            </a:r>
            <a:r>
              <a:rPr lang="pl-PL" sz="2400" dirty="0" smtClean="0"/>
              <a:t>  , czyli uzależniamy zmienne od czasu  </a:t>
            </a:r>
            <a:r>
              <a:rPr lang="pl-PL" sz="2400" i="1" dirty="0" err="1" smtClean="0"/>
              <a:t>xi=xi</a:t>
            </a:r>
            <a:r>
              <a:rPr lang="pl-PL" sz="2400" i="1" dirty="0" smtClean="0"/>
              <a:t>(t) ; </a:t>
            </a:r>
            <a:r>
              <a:rPr lang="pl-PL" sz="2400" i="1" dirty="0" err="1" smtClean="0"/>
              <a:t>yi=yi</a:t>
            </a:r>
            <a:r>
              <a:rPr lang="pl-PL" sz="2400" i="1" dirty="0" smtClean="0"/>
              <a:t>(t)  , dla i=1,2,…,n . </a:t>
            </a:r>
          </a:p>
          <a:p>
            <a:pPr>
              <a:buFont typeface="Wingdings" pitchFamily="2" charset="2"/>
              <a:buChar char="§"/>
            </a:pPr>
            <a:endParaRPr lang="pl-PL" sz="2400" dirty="0" smtClean="0"/>
          </a:p>
          <a:p>
            <a:pPr>
              <a:buFont typeface="Wingdings" pitchFamily="2" charset="2"/>
              <a:buChar char="§"/>
            </a:pPr>
            <a:r>
              <a:rPr lang="pl-PL" sz="2400" dirty="0" smtClean="0"/>
              <a:t>Zakładamy , że wartość produkcji musi być dostosowana w czasie czyli wartość produkcji w chwili „</a:t>
            </a:r>
            <a:r>
              <a:rPr lang="pl-PL" sz="2400" i="1" dirty="0" smtClean="0"/>
              <a:t>t</a:t>
            </a:r>
            <a:r>
              <a:rPr lang="pl-PL" sz="2400" dirty="0" smtClean="0"/>
              <a:t>” ma wpływ na produkcje w czasie późniejszym , a wzrost produkcji musi być równy jego poziomowi . </a:t>
            </a:r>
            <a:endParaRPr lang="pl-PL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14282" y="357166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Zależności te wyraża się następująco :</a:t>
            </a:r>
            <a:endParaRPr lang="pl-PL" sz="2400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860" y="2484756"/>
            <a:ext cx="6905625" cy="1247775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1704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8062" y="3206596"/>
            <a:ext cx="47625" cy="342900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57158" y="2071678"/>
            <a:ext cx="757242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357158" y="5000636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Układ ten można zapisać w postaci w postaci wektorowej : </a:t>
            </a:r>
            <a:endParaRPr lang="pl-PL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428604"/>
            <a:ext cx="3543300" cy="381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14282" y="1357298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Gdzie : </a:t>
            </a:r>
            <a:endParaRPr lang="pl-PL" sz="2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5284" y="2551016"/>
            <a:ext cx="1514475" cy="1314450"/>
          </a:xfrm>
          <a:prstGeom prst="rect">
            <a:avLst/>
          </a:prstGeom>
          <a:noFill/>
        </p:spPr>
      </p:pic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1003643" y="2445000"/>
            <a:ext cx="800100" cy="1543050"/>
          </a:xfrm>
          <a:prstGeom prst="bracketPair">
            <a:avLst>
              <a:gd name="adj" fmla="val 16667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771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2456" y="2500306"/>
            <a:ext cx="1504950" cy="1314450"/>
          </a:xfrm>
          <a:prstGeom prst="rect">
            <a:avLst/>
          </a:prstGeom>
          <a:noFill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771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3597342" y="2428868"/>
            <a:ext cx="800100" cy="1543050"/>
          </a:xfrm>
          <a:prstGeom prst="bracketPair">
            <a:avLst>
              <a:gd name="adj" fmla="val 16667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6380" y="2495553"/>
            <a:ext cx="1885950" cy="1362075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1819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6325238" y="2428868"/>
            <a:ext cx="800100" cy="1543050"/>
          </a:xfrm>
          <a:prstGeom prst="bracketPair">
            <a:avLst>
              <a:gd name="adj" fmla="val 16667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4714884"/>
            <a:ext cx="4214842" cy="1322546"/>
          </a:xfrm>
          <a:prstGeom prst="rect">
            <a:avLst/>
          </a:prstGeom>
          <a:noFill/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42844" y="357166"/>
            <a:ext cx="73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Układ ten można przekształcić do postaci :</a:t>
            </a:r>
            <a:endParaRPr lang="pl-PL" sz="2400" dirty="0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356" y="1410306"/>
            <a:ext cx="3552826" cy="486281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929058" y="1428736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Gdzie     - macierz jednostkowa . </a:t>
            </a:r>
            <a:endParaRPr lang="pl-PL" sz="2400" dirty="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78376" y="1460418"/>
            <a:ext cx="147389" cy="491291"/>
          </a:xfrm>
          <a:prstGeom prst="rect">
            <a:avLst/>
          </a:prstGeom>
          <a:noFill/>
        </p:spPr>
      </p:pic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0542" y="2312496"/>
            <a:ext cx="224942" cy="473562"/>
          </a:xfrm>
          <a:prstGeom prst="rect">
            <a:avLst/>
          </a:prstGeom>
          <a:noFill/>
        </p:spPr>
      </p:pic>
      <p:sp>
        <p:nvSpPr>
          <p:cNvPr id="12" name="pole tekstowe 11"/>
          <p:cNvSpPr txBox="1"/>
          <p:nvPr/>
        </p:nvSpPr>
        <p:spPr>
          <a:xfrm>
            <a:off x="428596" y="2285992"/>
            <a:ext cx="7286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- Macierz o stałych współczynnikach więc macierz             też jest stała.</a:t>
            </a:r>
            <a:endParaRPr lang="pl-PL" sz="2400" dirty="0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1" y="2330925"/>
            <a:ext cx="714380" cy="432957"/>
          </a:xfrm>
          <a:prstGeom prst="rect">
            <a:avLst/>
          </a:prstGeom>
          <a:noFill/>
        </p:spPr>
      </p:pic>
      <p:sp>
        <p:nvSpPr>
          <p:cNvPr id="15" name="pole tekstowe 14"/>
          <p:cNvSpPr txBox="1"/>
          <p:nvPr/>
        </p:nvSpPr>
        <p:spPr>
          <a:xfrm>
            <a:off x="285720" y="3357562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Powyższy układ nazywamy niejednorodnym układem </a:t>
            </a:r>
            <a:r>
              <a:rPr lang="pl-PL" sz="2400" i="1" dirty="0" smtClean="0"/>
              <a:t>n</a:t>
            </a:r>
            <a:r>
              <a:rPr lang="pl-PL" sz="2400" dirty="0" smtClean="0"/>
              <a:t> równań różniczkowych liniowych rzędu pierwszego o stałych współczynnikach </a:t>
            </a:r>
            <a:r>
              <a:rPr lang="pl-PL" sz="2000" dirty="0" smtClean="0"/>
              <a:t>. </a:t>
            </a:r>
            <a:endParaRPr lang="pl-PL" sz="20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357158" y="4714884"/>
            <a:ext cx="8501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Układ ten można więc rozwiązać o ile znane są macierz      oraz wektor           .</a:t>
            </a:r>
          </a:p>
          <a:p>
            <a:endParaRPr lang="pl-PL" sz="2400" dirty="0" smtClean="0"/>
          </a:p>
          <a:p>
            <a:r>
              <a:rPr lang="pl-PL" sz="2400" dirty="0" smtClean="0"/>
              <a:t>Rozwiązaniem jest wielkość produkcji zależną od chwili     .</a:t>
            </a:r>
            <a:endParaRPr lang="pl-PL" sz="2400" dirty="0"/>
          </a:p>
        </p:txBody>
      </p: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44" y="4714884"/>
            <a:ext cx="224942" cy="473562"/>
          </a:xfrm>
          <a:prstGeom prst="rect">
            <a:avLst/>
          </a:prstGeom>
          <a:noFill/>
        </p:spPr>
      </p:pic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1582" y="5143511"/>
            <a:ext cx="578650" cy="428629"/>
          </a:xfrm>
          <a:prstGeom prst="rect">
            <a:avLst/>
          </a:prstGeom>
          <a:noFill/>
        </p:spPr>
      </p:pic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44" y="5857892"/>
            <a:ext cx="114300" cy="381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357290" y="285728"/>
            <a:ext cx="5857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/>
              <a:t>Zastosowanie :</a:t>
            </a:r>
            <a:endParaRPr lang="pl-PL" sz="40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500034" y="2322980"/>
            <a:ext cx="81439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Model </a:t>
            </a:r>
            <a:r>
              <a:rPr lang="pl-PL" sz="2400" dirty="0" err="1" smtClean="0"/>
              <a:t>Leontiefa</a:t>
            </a:r>
            <a:r>
              <a:rPr lang="pl-PL" sz="2400" dirty="0" smtClean="0"/>
              <a:t> umożliwia odpowiedź na pytanie jaka powinna być produkcja każdej gałęzi gospodarki aby zrównoważyć popyt zgłaszany zarówno przez same gałęzie jak i sektor gospodarstw domowych . Pozwala też na analizę zmian w strukturze produkcji , które są wywołane zmianami zapotrzebowania ze strony sektora gospodarstw domowych lub wielkości produkcji jednej z gałęzi . </a:t>
            </a:r>
            <a:endParaRPr lang="pl-PL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357290" y="714356"/>
            <a:ext cx="64294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 smtClean="0"/>
              <a:t>Model Arrowa - </a:t>
            </a:r>
            <a:r>
              <a:rPr lang="pl-PL" sz="4400" b="1" dirty="0" err="1" smtClean="0"/>
              <a:t>Hurwicza</a:t>
            </a:r>
            <a:endParaRPr lang="pl-PL" sz="4400" b="1" dirty="0"/>
          </a:p>
        </p:txBody>
      </p:sp>
      <p:sp>
        <p:nvSpPr>
          <p:cNvPr id="4" name="pole tekstowe 3"/>
          <p:cNvSpPr txBox="1"/>
          <p:nvPr/>
        </p:nvSpPr>
        <p:spPr>
          <a:xfrm>
            <a:off x="1142976" y="2357430"/>
            <a:ext cx="67151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Model ten opisuje  proces wymiany odbywający się na rynku za pośrednictwem pieniądza . Zakładamy , że na rynek przybywa „</a:t>
            </a:r>
            <a:r>
              <a:rPr lang="pl-PL" sz="2400" i="1" dirty="0" smtClean="0"/>
              <a:t>m</a:t>
            </a:r>
            <a:r>
              <a:rPr lang="pl-PL" sz="2400" dirty="0" smtClean="0"/>
              <a:t>” handlowców z koszykami produktów  			dla </a:t>
            </a:r>
            <a:r>
              <a:rPr lang="pl-PL" sz="2400" i="1" dirty="0" smtClean="0"/>
              <a:t>k=1,…,m </a:t>
            </a:r>
            <a:r>
              <a:rPr lang="pl-PL" sz="2400" dirty="0" smtClean="0"/>
              <a:t>oraz </a:t>
            </a:r>
          </a:p>
          <a:p>
            <a:endParaRPr lang="pl-PL" sz="2400" dirty="0" smtClean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3500438"/>
            <a:ext cx="1809750" cy="36195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99829" tIns="899829" rIns="899829" bIns="899829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3929066"/>
            <a:ext cx="752475" cy="371475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1142976" y="4672232"/>
            <a:ext cx="642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Handlowcy chcą sprzedać towary , a dochód ze sprzedaży przeznaczyć w całości na inny produkt . </a:t>
            </a:r>
            <a:endParaRPr lang="pl-PL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85720" y="428604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Działanie : </a:t>
            </a:r>
            <a:endParaRPr lang="pl-PL" sz="32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428596" y="1428736"/>
            <a:ext cx="81439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pl-PL" sz="2400" dirty="0" smtClean="0"/>
              <a:t>Cena towaru jest ustalona przed rozpoczęciem pertraktacji handlowych .</a:t>
            </a:r>
          </a:p>
          <a:p>
            <a:pPr marL="342900" indent="-342900">
              <a:buAutoNum type="arabicParenR"/>
            </a:pPr>
            <a:endParaRPr lang="pl-PL" sz="2400" dirty="0" smtClean="0"/>
          </a:p>
          <a:p>
            <a:pPr marL="342900" indent="-342900">
              <a:buAutoNum type="arabicParenR"/>
            </a:pPr>
            <a:r>
              <a:rPr lang="pl-PL" sz="2400" dirty="0" smtClean="0"/>
              <a:t>Makler ogłasza cenę , handlowiec oblicza wartość swoich towarów i decyduje jaki koszyk towarów zakupić za dochód . </a:t>
            </a:r>
          </a:p>
          <a:p>
            <a:pPr marL="342900" indent="-342900">
              <a:buAutoNum type="arabicParenR"/>
            </a:pPr>
            <a:endParaRPr lang="pl-PL" sz="2400" dirty="0" smtClean="0"/>
          </a:p>
          <a:p>
            <a:pPr marL="342900" indent="-342900">
              <a:buAutoNum type="arabicParenR"/>
            </a:pPr>
            <a:r>
              <a:rPr lang="pl-PL" sz="2400" dirty="0" smtClean="0"/>
              <a:t>Makler oblicza łączny popyt na towary i porównuje z podażą . Jeżeli wartość popytu i podaży są równe dochodzi do transakcji . Jeżeli popyt na niektóre towary  jest wyższy od podaży , makler podnosi cenę tych towarów . Następnie wracamy do pkt. 2) </a:t>
            </a:r>
          </a:p>
          <a:p>
            <a:pPr marL="342900" indent="-342900">
              <a:buAutoNum type="arabicParenR"/>
            </a:pPr>
            <a:endParaRPr lang="pl-PL" sz="2400" dirty="0" smtClean="0"/>
          </a:p>
          <a:p>
            <a:pPr marL="342900" indent="-342900">
              <a:buAutoNum type="arabicParenR"/>
            </a:pPr>
            <a:r>
              <a:rPr lang="pl-PL" sz="2400" dirty="0" smtClean="0"/>
              <a:t>Proces trwa , aż dojdzie do ustalenia cen równowagi gdzie popyt na towary jest równy ich podaży . </a:t>
            </a:r>
            <a:endParaRPr lang="pl-PL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14282" y="285728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/>
              <a:t>Założenia : </a:t>
            </a:r>
            <a:endParaRPr lang="pl-PL" sz="2800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1142984"/>
            <a:ext cx="923925" cy="3429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357158" y="1142984"/>
            <a:ext cx="821537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		</a:t>
            </a:r>
          </a:p>
          <a:p>
            <a:pPr>
              <a:buFont typeface="Arial" pitchFamily="34" charset="0"/>
              <a:buChar char="•"/>
            </a:pPr>
            <a:endParaRPr lang="pl-PL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                                        Gdzie                  - koszyk towarów , które  </a:t>
            </a:r>
            <a:r>
              <a:rPr lang="pl-PL" sz="2000" i="1" dirty="0" err="1" smtClean="0"/>
              <a:t>k</a:t>
            </a:r>
            <a:r>
              <a:rPr lang="pl-PL" sz="2000" dirty="0" err="1" smtClean="0"/>
              <a:t>-ty</a:t>
            </a:r>
            <a:r>
              <a:rPr lang="pl-PL" sz="2000" dirty="0" smtClean="0"/>
              <a:t> handlowiec chce nabyć w czasie t wydając dochód  </a:t>
            </a:r>
            <a:r>
              <a:rPr lang="pl-PL" dirty="0" smtClean="0"/>
              <a:t>	    .	</a:t>
            </a:r>
          </a:p>
          <a:p>
            <a:pPr>
              <a:buFont typeface="Arial" pitchFamily="34" charset="0"/>
              <a:buChar char="•"/>
            </a:pPr>
            <a:endParaRPr lang="pl-PL" dirty="0" smtClean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    	                                  gdzie                      - wektor cen towarów  </a:t>
            </a:r>
          </a:p>
          <a:p>
            <a:pPr>
              <a:buFont typeface="Arial" pitchFamily="34" charset="0"/>
              <a:buChar char="•"/>
            </a:pPr>
            <a:endParaRPr lang="pl-PL" dirty="0" smtClean="0"/>
          </a:p>
          <a:p>
            <a:r>
              <a:rPr lang="pl-PL" dirty="0" smtClean="0"/>
              <a:t>                                               w chwili t . </a:t>
            </a:r>
          </a:p>
          <a:p>
            <a:endParaRPr lang="pl-PL" dirty="0" smtClean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                                                                   - </a:t>
            </a:r>
            <a:r>
              <a:rPr lang="pl-PL" sz="2000" dirty="0" smtClean="0"/>
              <a:t>dochód k- tego handlowca ze sprzedaży swojego koszyka        po cenach </a:t>
            </a:r>
          </a:p>
          <a:p>
            <a:endParaRPr lang="pl-PL" dirty="0" smtClean="0"/>
          </a:p>
          <a:p>
            <a:pPr>
              <a:buFont typeface="Arial" pitchFamily="34" charset="0"/>
              <a:buChar char="•"/>
            </a:pPr>
            <a:endParaRPr lang="pl-PL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99829" tIns="899829" rIns="899829" bIns="899829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1719666"/>
            <a:ext cx="2114550" cy="361950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96314" y="1707028"/>
            <a:ext cx="752475" cy="371475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99829" tIns="899829" rIns="899829" bIns="899829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33438" y="2031922"/>
            <a:ext cx="304800" cy="352425"/>
          </a:xfrm>
          <a:prstGeom prst="rect">
            <a:avLst/>
          </a:prstGeom>
          <a:noFill/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444" y="2616678"/>
            <a:ext cx="133350" cy="304800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824" y="2643182"/>
            <a:ext cx="2181225" cy="304800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174" y="2629930"/>
            <a:ext cx="904875" cy="304800"/>
          </a:xfrm>
          <a:prstGeom prst="rect">
            <a:avLst/>
          </a:prstGeom>
          <a:noFill/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99829" tIns="899829" rIns="899829" bIns="899829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3188182"/>
            <a:ext cx="2200275" cy="323850"/>
          </a:xfrm>
          <a:prstGeom prst="rect">
            <a:avLst/>
          </a:prstGeom>
          <a:noFill/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7976" y="3714752"/>
            <a:ext cx="3400425" cy="323850"/>
          </a:xfrm>
          <a:prstGeom prst="rect">
            <a:avLst/>
          </a:prstGeom>
          <a:noFill/>
        </p:spPr>
      </p:pic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0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59480" y="4045438"/>
            <a:ext cx="257175" cy="314325"/>
          </a:xfrm>
          <a:prstGeom prst="rect">
            <a:avLst/>
          </a:prstGeom>
          <a:noFill/>
        </p:spPr>
      </p:pic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174" y="4066764"/>
            <a:ext cx="133350" cy="304800"/>
          </a:xfrm>
          <a:prstGeom prst="rect">
            <a:avLst/>
          </a:prstGeom>
          <a:noFill/>
        </p:spPr>
      </p:pic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285720" y="4857760"/>
            <a:ext cx="8001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Handlowiec może kupić tylko koszyk o wartości nie przekraczającej dochodu , więc wybór koszyka zależy od ustalonych cen zatem : </a:t>
            </a:r>
          </a:p>
          <a:p>
            <a:endParaRPr lang="pl-PL" sz="2000" dirty="0" smtClean="0"/>
          </a:p>
          <a:p>
            <a:endParaRPr lang="pl-PL" sz="2000" dirty="0"/>
          </a:p>
        </p:txBody>
      </p:sp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5786454"/>
            <a:ext cx="1400175" cy="314325"/>
          </a:xfrm>
          <a:prstGeom prst="rect">
            <a:avLst/>
          </a:prstGeom>
          <a:noFill/>
        </p:spPr>
      </p:pic>
      <p:sp>
        <p:nvSpPr>
          <p:cNvPr id="1059" name="Rectangle 35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14414" y="357166"/>
            <a:ext cx="6572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Równanie opisujące dynamikę cen w modelu </a:t>
            </a:r>
            <a:r>
              <a:rPr lang="pl-PL" sz="3200" b="1" dirty="0" err="1" smtClean="0"/>
              <a:t>Arrowa-Hurwicza</a:t>
            </a:r>
            <a:endParaRPr lang="pl-PL" sz="3200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786058"/>
            <a:ext cx="2505075" cy="51435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378748" y="2241058"/>
            <a:ext cx="4214842" cy="15716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357158" y="4500570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Dla </a:t>
            </a:r>
            <a:endParaRPr lang="pl-PL" sz="2000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2158" y="4545504"/>
            <a:ext cx="876300" cy="34290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0522" y="5255744"/>
            <a:ext cx="628650" cy="34290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285720" y="5214950"/>
            <a:ext cx="8572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               - parametr charakteryzujący wrażliwość cen na nierównowagę  ( im większy parametr tym gwałtowniej zmieniają się ceny przy tym samym poziomie nierównowagi ) dla uproszczenia        - takie samo dla wszystkich towarów . </a:t>
            </a:r>
            <a:endParaRPr lang="pl-PL" sz="2000" dirty="0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7864" y="5857892"/>
            <a:ext cx="152400" cy="34290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6558" y="500042"/>
            <a:ext cx="590550" cy="40005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000100" y="500042"/>
            <a:ext cx="7429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- </a:t>
            </a:r>
            <a:r>
              <a:rPr lang="pl-PL" sz="2000" dirty="0" smtClean="0"/>
              <a:t>funkcja  nadwyżkowego popytu  </a:t>
            </a:r>
            <a:endParaRPr lang="pl-PL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8048" y="1623376"/>
            <a:ext cx="3657600" cy="87630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85720" y="113780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Gdzie : 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214282" y="2928934"/>
            <a:ext cx="6643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Równanie można zapisać w postaci rozwiniętej . </a:t>
            </a:r>
            <a:endParaRPr lang="pl-PL" sz="2000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5823" y="3909405"/>
            <a:ext cx="3400425" cy="1323975"/>
          </a:xfrm>
          <a:prstGeom prst="rect">
            <a:avLst/>
          </a:prstGeom>
          <a:noFill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781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0483" y="4681958"/>
            <a:ext cx="47625" cy="342900"/>
          </a:xfrm>
          <a:prstGeom prst="rect">
            <a:avLst/>
          </a:prstGeom>
          <a:noFill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214282" y="5643578"/>
            <a:ext cx="8429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Układ ten w zależności od funkcji              może być układem liniowym lub nieliniowym .</a:t>
            </a:r>
            <a:endParaRPr lang="pl-PL" sz="2000" dirty="0"/>
          </a:p>
        </p:txBody>
      </p:sp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91360" y="5625148"/>
            <a:ext cx="590550" cy="4000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500166" y="285728"/>
            <a:ext cx="5786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/>
              <a:t>Zastosowanie :</a:t>
            </a:r>
            <a:endParaRPr lang="pl-PL" sz="40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857224" y="2786058"/>
            <a:ext cx="7786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Model Arrowa – </a:t>
            </a:r>
            <a:r>
              <a:rPr lang="pl-PL" sz="2400" dirty="0" err="1" smtClean="0"/>
              <a:t>Hurwicza</a:t>
            </a:r>
            <a:r>
              <a:rPr lang="pl-PL" sz="2400" dirty="0" smtClean="0"/>
              <a:t> pozwala nam na analizę sytuacji na rynku. Możemy łatwo określić na podstawie dynamiki cen na które towary jest większy popyt  oraz ocenić na które towary zapotrzebowanie jest mniejsze . </a:t>
            </a:r>
            <a:endParaRPr lang="pl-PL" sz="24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928794" y="428604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Bibliografia :</a:t>
            </a:r>
            <a:endParaRPr lang="pl-PL" sz="28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785786" y="2357430"/>
            <a:ext cx="671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1)  S. Kanas „Podstawy ekonomii matematycznej”</a:t>
            </a:r>
            <a:endParaRPr lang="pl-PL" sz="24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1571604" y="4786322"/>
            <a:ext cx="550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/>
              <a:t>Dziękuję za uwagę </a:t>
            </a:r>
            <a:endParaRPr lang="pl-PL" sz="3600" b="1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768</Words>
  <Application>Microsoft Office PowerPoint</Application>
  <PresentationFormat>Pokaz na ekranie (4:3)</PresentationFormat>
  <Paragraphs>73</Paragraphs>
  <Slides>16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Motyw pakietu Office</vt:lpstr>
      <vt:lpstr>Wielowymiarowe modele w ekonomii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</vt:vector>
  </TitlesOfParts>
  <Company>dom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Złotoszewski</dc:creator>
  <cp:lastModifiedBy>Złotoszewski</cp:lastModifiedBy>
  <cp:revision>78</cp:revision>
  <dcterms:created xsi:type="dcterms:W3CDTF">2013-04-29T15:26:17Z</dcterms:created>
  <dcterms:modified xsi:type="dcterms:W3CDTF">2013-06-03T04:08:04Z</dcterms:modified>
</cp:coreProperties>
</file>