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6" r:id="rId10"/>
    <p:sldId id="262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665913" cy="99250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4" autoAdjust="0"/>
    <p:restoredTop sz="94660"/>
  </p:normalViewPr>
  <p:slideViewPr>
    <p:cSldViewPr>
      <p:cViewPr varScale="1">
        <p:scale>
          <a:sx n="64" d="100"/>
          <a:sy n="64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image" Target="../media/image5.wmf"/><Relationship Id="rId16" Type="http://schemas.openxmlformats.org/officeDocument/2006/relationships/image" Target="../media/image19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5" Type="http://schemas.openxmlformats.org/officeDocument/2006/relationships/image" Target="../media/image1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Relationship Id="rId1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3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4.wmf"/><Relationship Id="rId1" Type="http://schemas.openxmlformats.org/officeDocument/2006/relationships/image" Target="../media/image36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5075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DA204-0B23-40EE-AA10-D2BBC313194D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2413" cy="4465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6575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5075" y="9426575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0F077-24B0-4FD5-A04E-025E1BF03C0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0F077-24B0-4FD5-A04E-025E1BF03C0B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EB98D-AD1A-4EA8-A9FE-1E12261FF225}" type="datetimeFigureOut">
              <a:rPr lang="pl-PL" smtClean="0"/>
              <a:pPr/>
              <a:t>2013-05-12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A22CB-3438-470A-A790-3B41630F833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3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oleObject" Target="../embeddings/oleObject45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9.bin"/><Relationship Id="rId12" Type="http://schemas.openxmlformats.org/officeDocument/2006/relationships/oleObject" Target="../embeddings/oleObject44.bin"/><Relationship Id="rId1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8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8.bin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7.bin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1.bin"/><Relationship Id="rId14" Type="http://schemas.openxmlformats.org/officeDocument/2006/relationships/oleObject" Target="../embeddings/oleObject4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Copperplate Gothic Bold" pitchFamily="34" charset="0"/>
                <a:cs typeface="Aharoni" pitchFamily="2" charset="-79"/>
              </a:rPr>
              <a:t>Modele oddziaływań między dwiema populacjami</a:t>
            </a:r>
            <a:br>
              <a:rPr lang="pl-PL" b="1" dirty="0">
                <a:latin typeface="Copperplate Gothic Bold" pitchFamily="34" charset="0"/>
                <a:cs typeface="Aharoni" pitchFamily="2" charset="-79"/>
              </a:rPr>
            </a:br>
            <a:endParaRPr lang="pl-PL" dirty="0"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Arial" pitchFamily="34" charset="0"/>
              <a:buChar char="•"/>
            </a:pPr>
            <a:endParaRPr lang="pl-PL" b="1" dirty="0" smtClean="0"/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Model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drapieżnik – ofiara z ograniczoną pojemnością środowiska dla ofiar</a:t>
            </a:r>
          </a:p>
          <a:p>
            <a:pPr>
              <a:buFont typeface="Arial" pitchFamily="34" charset="0"/>
              <a:buChar char="•"/>
            </a:pPr>
            <a:endParaRPr lang="pl-PL" sz="4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Model z kryjówkami dla ofiar</a:t>
            </a:r>
          </a:p>
          <a:p>
            <a:pPr>
              <a:buFont typeface="Arial" pitchFamily="34" charset="0"/>
              <a:buChar char="•"/>
            </a:pPr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accent1">
                    <a:lumMod val="50000"/>
                  </a:schemeClr>
                </a:solidFill>
              </a:rPr>
              <a:t>Model drapieżnik – ofiara z ograniczoną pojemnością środowiska dla ofiar</a:t>
            </a:r>
            <a:br>
              <a:rPr lang="pl-PL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11560" y="220486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55576" y="1772816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just"/>
            <a:r>
              <a:rPr lang="pl-PL" sz="2400" b="1" i="1" dirty="0" smtClean="0"/>
              <a:t>Jak wspomniano na ostatnich zajęciach w modelu </a:t>
            </a:r>
            <a:r>
              <a:rPr lang="pl-PL" sz="2400" b="1" i="1" dirty="0" err="1" smtClean="0"/>
              <a:t>Lotki-Volterry</a:t>
            </a:r>
            <a:r>
              <a:rPr lang="pl-PL" sz="2400" b="1" i="1" dirty="0" smtClean="0"/>
              <a:t> nie uwzględniono jednego z najważniejszych czynników powodujących </a:t>
            </a:r>
            <a:r>
              <a:rPr lang="pl-PL" sz="2400" b="1" i="1" dirty="0" smtClean="0">
                <a:latin typeface="Aharoni" pitchFamily="2" charset="-79"/>
                <a:cs typeface="Aharoni" pitchFamily="2" charset="-79"/>
              </a:rPr>
              <a:t>stabilizację</a:t>
            </a:r>
            <a:r>
              <a:rPr lang="pl-PL" sz="2400" b="1" i="1" dirty="0" smtClean="0"/>
              <a:t> populacji ofiar, czyli </a:t>
            </a:r>
            <a:r>
              <a:rPr lang="pl-PL" sz="2400" b="1" u="sng" dirty="0" smtClean="0"/>
              <a:t>KONKURENCJI WEWNĄTRZGATUNKOWEJ </a:t>
            </a:r>
            <a:r>
              <a:rPr lang="pl-PL" sz="2400" b="1" i="1" dirty="0" smtClean="0"/>
              <a:t>np. o pożywienie. Jeśli drapieżników w środowisku jest bardzo mało, to niewiele ofiar ginie na skutek polowania i w związku z tym ich liczebność wzrasta. W pewnym momencie przekracza ona pojemność środowiska dla gatunku Ԑ1, zatem osobniki tego gatunku nie mają co jeść, a co za tym idzie powinna wystąpić konkurencja, która ten wzrost powstrzyma.</a:t>
            </a:r>
            <a:endParaRPr lang="pl-PL" sz="2400" b="1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9592" y="1052736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Arial Rounded MT Bold" pitchFamily="34" charset="0"/>
              </a:rPr>
              <a:t>Aby sformułować model drapieżnik-ofiara z ograniczoną  pojemnością  środowiska dla ofiar, zamiast założenia o wykładniczym wzroście populacji ofiar w przypadku braku drapieżników, przyjmujemy podobne założenia, jak dla modelu logistycznego, tzn. że oprócz  procesu rozrodczości w populacji Ԑ1 występuje konkurencja, którą modelujemy za pomocą funkcji kwadratowej ( proporcjonalnie do kwadratu liczebności tego gatunku). Wobec tego w układzie </a:t>
            </a:r>
          </a:p>
          <a:p>
            <a:endParaRPr lang="pl-PL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95536" y="3501008"/>
          <a:ext cx="2816783" cy="1368152"/>
        </p:xfrm>
        <a:graphic>
          <a:graphicData uri="http://schemas.openxmlformats.org/presentationml/2006/ole">
            <p:oleObj spid="_x0000_s1025" name="Równanie" r:id="rId3" imgW="1002960" imgH="482400" progId="Equation.3">
              <p:embed/>
            </p:oleObj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427984" y="3789040"/>
            <a:ext cx="437671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V(t)- liczebność  ofiar w chwili t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P(t)- liczebność drapieżników w chwili t</a:t>
            </a:r>
          </a:p>
          <a:p>
            <a:pPr>
              <a:buFont typeface="Arial" pitchFamily="34" charset="0"/>
              <a:buChar char="•"/>
            </a:pPr>
            <a:r>
              <a:rPr lang="pl-PL" dirty="0" err="1" smtClean="0"/>
              <a:t>r</a:t>
            </a:r>
            <a:r>
              <a:rPr lang="pl-PL" dirty="0" smtClean="0"/>
              <a:t>- współczynnik rozrodczości ofiar Ԑ1</a:t>
            </a:r>
          </a:p>
          <a:p>
            <a:pPr>
              <a:buFont typeface="Arial" pitchFamily="34" charset="0"/>
              <a:buChar char="•"/>
            </a:pPr>
            <a:r>
              <a:rPr lang="pl-PL" dirty="0" err="1" smtClean="0"/>
              <a:t>aVP</a:t>
            </a:r>
            <a:r>
              <a:rPr lang="pl-PL" dirty="0" smtClean="0"/>
              <a:t>- biomasa upolowanych ofiar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a- współczynnik skuteczności polowań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b- przelicznik upolowanych ofiar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s- współczynnik śmiertelności drapieżników 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23528" y="6093296"/>
            <a:ext cx="8442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latin typeface="Arial Rounded MT Bold" pitchFamily="34" charset="0"/>
              </a:rPr>
              <a:t>Należy uwzględnić człon, który pojawił się w równaniu logistycznym, czyli :</a:t>
            </a:r>
            <a:endParaRPr lang="pl-PL" dirty="0">
              <a:latin typeface="Arial Rounded MT Bold" pitchFamily="34" charset="0"/>
            </a:endParaRPr>
          </a:p>
        </p:txBody>
      </p:sp>
      <p:graphicFrame>
        <p:nvGraphicFramePr>
          <p:cNvPr id="8" name="Obiekt 7"/>
          <p:cNvGraphicFramePr>
            <a:graphicFrameLocks noChangeAspect="1"/>
          </p:cNvGraphicFramePr>
          <p:nvPr/>
        </p:nvGraphicFramePr>
        <p:xfrm>
          <a:off x="4572000" y="4437112"/>
          <a:ext cx="914400" cy="215900"/>
        </p:xfrm>
        <a:graphic>
          <a:graphicData uri="http://schemas.openxmlformats.org/presentationml/2006/ole">
            <p:oleObj spid="_x0000_s1026" name="Równanie" r:id="rId4" imgW="914400" imgH="215640" progId="Equation.3">
              <p:embed/>
            </p:oleObj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0" y="407707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smtClean="0"/>
              <a:t>(*)</a:t>
            </a:r>
            <a:endParaRPr lang="pl-PL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iekt 1"/>
          <p:cNvGraphicFramePr>
            <a:graphicFrameLocks noChangeAspect="1"/>
          </p:cNvGraphicFramePr>
          <p:nvPr/>
        </p:nvGraphicFramePr>
        <p:xfrm>
          <a:off x="4514850" y="3213100"/>
          <a:ext cx="114300" cy="431800"/>
        </p:xfrm>
        <a:graphic>
          <a:graphicData uri="http://schemas.openxmlformats.org/presentationml/2006/ole">
            <p:oleObj spid="_x0000_s16386" name="Równanie" r:id="rId3" imgW="114120" imgH="43164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395535" y="620688"/>
          <a:ext cx="2719363" cy="864096"/>
        </p:xfrm>
        <a:graphic>
          <a:graphicData uri="http://schemas.openxmlformats.org/presentationml/2006/ole">
            <p:oleObj spid="_x0000_s16387" name="Równanie" r:id="rId4" imgW="1358640" imgH="431640" progId="Equation.3">
              <p:embed/>
            </p:oleObj>
          </a:graphicData>
        </a:graphic>
      </p:graphicFrame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395535" y="1196752"/>
          <a:ext cx="2179881" cy="648072"/>
        </p:xfrm>
        <a:graphic>
          <a:graphicData uri="http://schemas.openxmlformats.org/presentationml/2006/ole">
            <p:oleObj spid="_x0000_s16388" name="Równanie" r:id="rId5" imgW="939600" imgH="279360" progId="Equation.3">
              <p:embed/>
            </p:oleObj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427984" y="54868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K- opisuje pojemność środowiska dla gatunku Ԑ1, analogicznie jak w modelu logistycznym 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95536" y="18448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Równania stacjonarne, założenia : V≠0 i P≠0. </a:t>
            </a:r>
          </a:p>
          <a:p>
            <a:r>
              <a:rPr lang="pl-PL" dirty="0" smtClean="0"/>
              <a:t>Funkcja nie zależy od czasu, więc pochodne są równe 0.</a:t>
            </a:r>
            <a:endParaRPr lang="pl-PL" dirty="0"/>
          </a:p>
        </p:txBody>
      </p:sp>
      <p:sp>
        <p:nvSpPr>
          <p:cNvPr id="9" name="Nawias klamrowy otwierający 8"/>
          <p:cNvSpPr/>
          <p:nvPr/>
        </p:nvSpPr>
        <p:spPr>
          <a:xfrm>
            <a:off x="251520" y="836712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395536" y="2492896"/>
          <a:ext cx="1739150" cy="792088"/>
        </p:xfrm>
        <a:graphic>
          <a:graphicData uri="http://schemas.openxmlformats.org/presentationml/2006/ole">
            <p:oleObj spid="_x0000_s16392" name="Równanie" r:id="rId6" imgW="1282680" imgH="583920" progId="Equation.3">
              <p:embed/>
            </p:oleObj>
          </a:graphicData>
        </a:graphic>
      </p:graphicFrame>
      <p:sp>
        <p:nvSpPr>
          <p:cNvPr id="12" name="Nawias klamrowy otwierający 11"/>
          <p:cNvSpPr/>
          <p:nvPr/>
        </p:nvSpPr>
        <p:spPr>
          <a:xfrm>
            <a:off x="251520" y="2564904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1907704" y="2708920"/>
          <a:ext cx="671314" cy="580256"/>
        </p:xfrm>
        <a:graphic>
          <a:graphicData uri="http://schemas.openxmlformats.org/presentationml/2006/ole">
            <p:oleObj spid="_x0000_s16394" name="Równanie" r:id="rId7" imgW="190440" imgH="152280" progId="Equation.3">
              <p:embed/>
            </p:oleObj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2771800" y="2564904"/>
          <a:ext cx="1662029" cy="893564"/>
        </p:xfrm>
        <a:graphic>
          <a:graphicData uri="http://schemas.openxmlformats.org/presentationml/2006/ole">
            <p:oleObj spid="_x0000_s16396" name="Równanie" r:id="rId8" imgW="1180800" imgH="634680" progId="Equation.3">
              <p:embed/>
            </p:oleObj>
          </a:graphicData>
        </a:graphic>
      </p:graphicFrame>
      <p:sp>
        <p:nvSpPr>
          <p:cNvPr id="18" name="Nawias klamrowy otwierający 17"/>
          <p:cNvSpPr/>
          <p:nvPr/>
        </p:nvSpPr>
        <p:spPr>
          <a:xfrm>
            <a:off x="2555776" y="2564904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5364088" y="2708920"/>
          <a:ext cx="669925" cy="581025"/>
        </p:xfrm>
        <a:graphic>
          <a:graphicData uri="http://schemas.openxmlformats.org/presentationml/2006/ole">
            <p:oleObj spid="_x0000_s16397" name="Równanie" r:id="rId9" imgW="190440" imgH="152280" progId="Equation.3">
              <p:embed/>
            </p:oleObj>
          </a:graphicData>
        </a:graphic>
      </p:graphicFrame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6228184" y="2492896"/>
          <a:ext cx="1526257" cy="936104"/>
        </p:xfrm>
        <a:graphic>
          <a:graphicData uri="http://schemas.openxmlformats.org/presentationml/2006/ole">
            <p:oleObj spid="_x0000_s16398" name="Równanie" r:id="rId10" imgW="952200" imgH="583920" progId="Equation.3">
              <p:embed/>
            </p:oleObj>
          </a:graphicData>
        </a:graphic>
      </p:graphicFrame>
      <p:sp>
        <p:nvSpPr>
          <p:cNvPr id="21" name="Nawias klamrowy otwierający 20"/>
          <p:cNvSpPr/>
          <p:nvPr/>
        </p:nvSpPr>
        <p:spPr>
          <a:xfrm>
            <a:off x="6012160" y="2492896"/>
            <a:ext cx="216024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7740352" y="2852936"/>
          <a:ext cx="669925" cy="581025"/>
        </p:xfrm>
        <a:graphic>
          <a:graphicData uri="http://schemas.openxmlformats.org/presentationml/2006/ole">
            <p:oleObj spid="_x0000_s16399" name="Równanie" r:id="rId11" imgW="190440" imgH="152280" progId="Equation.3">
              <p:embed/>
            </p:oleObj>
          </a:graphicData>
        </a:graphic>
      </p:graphicFrame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251520" y="4149080"/>
          <a:ext cx="669925" cy="581025"/>
        </p:xfrm>
        <a:graphic>
          <a:graphicData uri="http://schemas.openxmlformats.org/presentationml/2006/ole">
            <p:oleObj spid="_x0000_s16400" name="Równanie" r:id="rId12" imgW="190440" imgH="152280" progId="Equation.3">
              <p:embed/>
            </p:oleObj>
          </a:graphicData>
        </a:graphic>
      </p:graphicFrame>
      <p:sp>
        <p:nvSpPr>
          <p:cNvPr id="24" name="pole tekstowe 23"/>
          <p:cNvSpPr txBox="1"/>
          <p:nvPr/>
        </p:nvSpPr>
        <p:spPr>
          <a:xfrm>
            <a:off x="4572000" y="27089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/:V</a:t>
            </a:r>
            <a:endParaRPr lang="pl-PL" dirty="0"/>
          </a:p>
        </p:txBody>
      </p:sp>
      <p:sp>
        <p:nvSpPr>
          <p:cNvPr id="25" name="pole tekstowe 24"/>
          <p:cNvSpPr txBox="1"/>
          <p:nvPr/>
        </p:nvSpPr>
        <p:spPr>
          <a:xfrm>
            <a:off x="4499992" y="321297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/:P</a:t>
            </a:r>
            <a:endParaRPr lang="pl-PL" dirty="0"/>
          </a:p>
        </p:txBody>
      </p:sp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1115616" y="3717032"/>
          <a:ext cx="1015498" cy="1440161"/>
        </p:xfrm>
        <a:graphic>
          <a:graphicData uri="http://schemas.openxmlformats.org/presentationml/2006/ole">
            <p:oleObj spid="_x0000_s16402" name="Równanie" r:id="rId13" imgW="698400" imgH="990360" progId="Equation.3">
              <p:embed/>
            </p:oleObj>
          </a:graphicData>
        </a:graphic>
      </p:graphicFrame>
      <p:graphicFrame>
        <p:nvGraphicFramePr>
          <p:cNvPr id="16403" name="Object 19"/>
          <p:cNvGraphicFramePr>
            <a:graphicFrameLocks noChangeAspect="1"/>
          </p:cNvGraphicFramePr>
          <p:nvPr/>
        </p:nvGraphicFramePr>
        <p:xfrm>
          <a:off x="2411760" y="4221088"/>
          <a:ext cx="1152128" cy="648072"/>
        </p:xfrm>
        <a:graphic>
          <a:graphicData uri="http://schemas.openxmlformats.org/presentationml/2006/ole">
            <p:oleObj spid="_x0000_s16403" name="Równanie" r:id="rId14" imgW="190440" imgH="152280" progId="Equation.3">
              <p:embed/>
            </p:oleObj>
          </a:graphicData>
        </a:graphic>
      </p:graphicFrame>
      <p:sp>
        <p:nvSpPr>
          <p:cNvPr id="29" name="Nawias klamrowy otwierający 28"/>
          <p:cNvSpPr/>
          <p:nvPr/>
        </p:nvSpPr>
        <p:spPr>
          <a:xfrm>
            <a:off x="971600" y="4149080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3419872" y="3933056"/>
          <a:ext cx="1394337" cy="1296144"/>
        </p:xfrm>
        <a:graphic>
          <a:graphicData uri="http://schemas.openxmlformats.org/presentationml/2006/ole">
            <p:oleObj spid="_x0000_s16404" name="Równanie" r:id="rId15" imgW="901440" imgH="838080" progId="Equation.3">
              <p:embed/>
            </p:oleObj>
          </a:graphicData>
        </a:graphic>
      </p:graphicFrame>
      <p:sp>
        <p:nvSpPr>
          <p:cNvPr id="31" name="Nawias klamrowy otwierający 30"/>
          <p:cNvSpPr/>
          <p:nvPr/>
        </p:nvSpPr>
        <p:spPr>
          <a:xfrm>
            <a:off x="3275856" y="4077072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4788024" y="4293096"/>
          <a:ext cx="1152525" cy="647700"/>
        </p:xfrm>
        <a:graphic>
          <a:graphicData uri="http://schemas.openxmlformats.org/presentationml/2006/ole">
            <p:oleObj spid="_x0000_s16405" name="Równanie" r:id="rId16" imgW="190440" imgH="152280" progId="Equation.3">
              <p:embed/>
            </p:oleObj>
          </a:graphicData>
        </a:graphic>
      </p:graphicFrame>
      <p:graphicFrame>
        <p:nvGraphicFramePr>
          <p:cNvPr id="16407" name="Object 23"/>
          <p:cNvGraphicFramePr>
            <a:graphicFrameLocks noChangeAspect="1"/>
          </p:cNvGraphicFramePr>
          <p:nvPr/>
        </p:nvGraphicFramePr>
        <p:xfrm>
          <a:off x="5796136" y="3933055"/>
          <a:ext cx="1512168" cy="1247539"/>
        </p:xfrm>
        <a:graphic>
          <a:graphicData uri="http://schemas.openxmlformats.org/presentationml/2006/ole">
            <p:oleObj spid="_x0000_s16407" name="Równanie" r:id="rId17" imgW="1015920" imgH="838080" progId="Equation.3">
              <p:embed/>
            </p:oleObj>
          </a:graphicData>
        </a:graphic>
      </p:graphicFrame>
      <p:sp>
        <p:nvSpPr>
          <p:cNvPr id="35" name="pole tekstowe 34"/>
          <p:cNvSpPr txBox="1"/>
          <p:nvPr/>
        </p:nvSpPr>
        <p:spPr>
          <a:xfrm>
            <a:off x="611560" y="5589240"/>
            <a:ext cx="77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Rozwiązania A=(0,0) ; B=(K,0) ; C=</a:t>
            </a:r>
            <a:endParaRPr lang="pl-PL" sz="2000" dirty="0"/>
          </a:p>
        </p:txBody>
      </p:sp>
      <p:graphicFrame>
        <p:nvGraphicFramePr>
          <p:cNvPr id="16409" name="Object 25"/>
          <p:cNvGraphicFramePr>
            <a:graphicFrameLocks noChangeAspect="1"/>
          </p:cNvGraphicFramePr>
          <p:nvPr/>
        </p:nvGraphicFramePr>
        <p:xfrm>
          <a:off x="4283968" y="5373216"/>
          <a:ext cx="2068230" cy="792088"/>
        </p:xfrm>
        <a:graphic>
          <a:graphicData uri="http://schemas.openxmlformats.org/presentationml/2006/ole">
            <p:oleObj spid="_x0000_s16409" name="Równanie" r:id="rId18" imgW="1193760" imgH="457200" progId="Equation.3">
              <p:embed/>
            </p:oleObj>
          </a:graphicData>
        </a:graphic>
      </p:graphicFrame>
      <p:sp>
        <p:nvSpPr>
          <p:cNvPr id="39" name="Nawias klamrowy otwierający 38"/>
          <p:cNvSpPr/>
          <p:nvPr/>
        </p:nvSpPr>
        <p:spPr>
          <a:xfrm>
            <a:off x="5652120" y="4077072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9592" y="692696"/>
            <a:ext cx="7920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latin typeface="Arial Rounded MT Bold" pitchFamily="34" charset="0"/>
              </a:rPr>
              <a:t>Podstawowe  własności typu istnienie, jednoznaczność i nieujemność rozwiązania dla nieujemnego warunku początkowego (V</a:t>
            </a:r>
            <a:r>
              <a:rPr lang="pl-PL" sz="2000" baseline="-25000" dirty="0" smtClean="0">
                <a:latin typeface="Arial Rounded MT Bold" pitchFamily="34" charset="0"/>
              </a:rPr>
              <a:t>0,</a:t>
            </a:r>
            <a:r>
              <a:rPr lang="pl-PL" sz="2000" dirty="0" smtClean="0">
                <a:latin typeface="Arial Rounded MT Bold" pitchFamily="34" charset="0"/>
              </a:rPr>
              <a:t>P</a:t>
            </a:r>
            <a:r>
              <a:rPr lang="pl-PL" sz="2000" baseline="-25000" dirty="0" smtClean="0">
                <a:latin typeface="Arial Rounded MT Bold" pitchFamily="34" charset="0"/>
              </a:rPr>
              <a:t>0</a:t>
            </a:r>
            <a:r>
              <a:rPr lang="pl-PL" sz="2000" dirty="0" smtClean="0">
                <a:latin typeface="Arial Rounded MT Bold" pitchFamily="34" charset="0"/>
              </a:rPr>
              <a:t>), są zagwarantowane dla układu</a:t>
            </a:r>
          </a:p>
          <a:p>
            <a:r>
              <a:rPr lang="pl-PL" sz="2000" dirty="0" smtClean="0">
                <a:latin typeface="Arial Rounded MT Bold" pitchFamily="34" charset="0"/>
              </a:rPr>
              <a:t> (**)  </a:t>
            </a:r>
          </a:p>
          <a:p>
            <a:r>
              <a:rPr lang="pl-PL" sz="2400" dirty="0" smtClean="0">
                <a:latin typeface="Arial Rounded MT Bold" pitchFamily="34" charset="0"/>
              </a:rPr>
              <a:t>                                                         </a:t>
            </a:r>
          </a:p>
          <a:p>
            <a:endParaRPr lang="pl-PL" sz="2000" dirty="0" smtClean="0">
              <a:latin typeface="Arial Rounded MT Bold" pitchFamily="34" charset="0"/>
            </a:endParaRPr>
          </a:p>
          <a:p>
            <a:endParaRPr lang="pl-PL" sz="2000" dirty="0" smtClean="0">
              <a:latin typeface="Arial Rounded MT Bold" pitchFamily="34" charset="0"/>
            </a:endParaRPr>
          </a:p>
          <a:p>
            <a:r>
              <a:rPr lang="pl-PL" sz="2000" dirty="0" smtClean="0">
                <a:latin typeface="Arial Rounded MT Bold" pitchFamily="34" charset="0"/>
              </a:rPr>
              <a:t>określone dla wszystkich t≥0, podobnie jak w przypadku układu (*) </a:t>
            </a:r>
          </a:p>
          <a:p>
            <a:endParaRPr lang="pl-PL" sz="2400" dirty="0" smtClean="0">
              <a:latin typeface="Arial Rounded MT Bold" pitchFamily="34" charset="0"/>
            </a:endParaRPr>
          </a:p>
          <a:p>
            <a:r>
              <a:rPr lang="pl-PL" sz="2400" dirty="0" smtClean="0">
                <a:latin typeface="Arial Rounded MT Bold" pitchFamily="34" charset="0"/>
              </a:rPr>
              <a:t> </a:t>
            </a:r>
          </a:p>
          <a:p>
            <a:r>
              <a:rPr lang="pl-PL" sz="2000" dirty="0" smtClean="0">
                <a:latin typeface="Arial Rounded MT Bold" pitchFamily="34" charset="0"/>
              </a:rPr>
              <a:t>Dość prosto możemy wykazać też ograniczoność rozwiązań. Sformułujmy odpowiednie stwierdzenie : </a:t>
            </a:r>
            <a:r>
              <a:rPr lang="pl-PL" sz="2000" i="1" u="sng" dirty="0" smtClean="0"/>
              <a:t>Rozwiązania układu (**) dla nieujemnego warunku początkowego (V</a:t>
            </a:r>
            <a:r>
              <a:rPr lang="pl-PL" sz="2000" i="1" u="sng" baseline="-25000" dirty="0" smtClean="0"/>
              <a:t>0,</a:t>
            </a:r>
            <a:r>
              <a:rPr lang="pl-PL" sz="2000" i="1" u="sng" dirty="0" smtClean="0"/>
              <a:t>P</a:t>
            </a:r>
            <a:r>
              <a:rPr lang="pl-PL" sz="2000" i="1" u="sng" baseline="-25000" dirty="0" smtClean="0"/>
              <a:t>0</a:t>
            </a:r>
            <a:r>
              <a:rPr lang="pl-PL" sz="2000" i="1" u="sng" dirty="0" smtClean="0"/>
              <a:t>), V</a:t>
            </a:r>
            <a:r>
              <a:rPr lang="pl-PL" sz="2000" i="1" u="sng" baseline="-25000" dirty="0" smtClean="0"/>
              <a:t>0,</a:t>
            </a:r>
            <a:r>
              <a:rPr lang="pl-PL" sz="2000" i="1" u="sng" dirty="0" smtClean="0"/>
              <a:t>P</a:t>
            </a:r>
            <a:r>
              <a:rPr lang="pl-PL" sz="2000" i="1" u="sng" baseline="-25000" dirty="0" smtClean="0"/>
              <a:t>0</a:t>
            </a:r>
            <a:r>
              <a:rPr lang="pl-PL" sz="2000" i="1" u="sng" dirty="0" smtClean="0"/>
              <a:t>≥0, pozostają ograniczone, co więcej V(t)</a:t>
            </a:r>
            <a:r>
              <a:rPr lang="pl-PL" sz="2000" i="1" u="sng" dirty="0" err="1" smtClean="0"/>
              <a:t>≤max</a:t>
            </a:r>
            <a:r>
              <a:rPr lang="pl-PL" sz="2000" i="1" u="sng" dirty="0" smtClean="0"/>
              <a:t>{V</a:t>
            </a:r>
            <a:r>
              <a:rPr lang="pl-PL" sz="2000" i="1" u="sng" baseline="-25000" dirty="0" smtClean="0"/>
              <a:t>0,</a:t>
            </a:r>
            <a:r>
              <a:rPr lang="pl-PL" sz="2000" i="1" u="sng" dirty="0" smtClean="0"/>
              <a:t>K} dla t≥0.</a:t>
            </a:r>
          </a:p>
          <a:p>
            <a:endParaRPr lang="pl-PL" sz="2000" dirty="0" smtClean="0"/>
          </a:p>
          <a:p>
            <a:r>
              <a:rPr lang="pl-PL" sz="2000" b="1" dirty="0" smtClean="0"/>
              <a:t>Rozwiązania stacjonarne układu (**) zależą od wielkości parametru K. </a:t>
            </a:r>
            <a:endParaRPr lang="pl-PL" sz="2000" b="1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763688" y="1556792"/>
          <a:ext cx="2493104" cy="792088"/>
        </p:xfrm>
        <a:graphic>
          <a:graphicData uri="http://schemas.openxmlformats.org/presentationml/2006/ole">
            <p:oleObj spid="_x0000_s17410" name="Równanie" r:id="rId3" imgW="1358640" imgH="43164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691680" y="2132856"/>
          <a:ext cx="2180750" cy="648072"/>
        </p:xfrm>
        <a:graphic>
          <a:graphicData uri="http://schemas.openxmlformats.org/presentationml/2006/ole">
            <p:oleObj spid="_x0000_s17411" name="Równanie" r:id="rId4" imgW="939600" imgH="279360" progId="Equation.3">
              <p:embed/>
            </p:oleObj>
          </a:graphicData>
        </a:graphic>
      </p:graphicFrame>
      <p:sp>
        <p:nvSpPr>
          <p:cNvPr id="6" name="Nawias klamrowy otwierający 5"/>
          <p:cNvSpPr/>
          <p:nvPr/>
        </p:nvSpPr>
        <p:spPr>
          <a:xfrm>
            <a:off x="1475656" y="1772816"/>
            <a:ext cx="144016" cy="8640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2339752" y="3284984"/>
          <a:ext cx="1944216" cy="944177"/>
        </p:xfrm>
        <a:graphic>
          <a:graphicData uri="http://schemas.openxmlformats.org/presentationml/2006/ole">
            <p:oleObj spid="_x0000_s17412" name="Równanie" r:id="rId5" imgW="1002960" imgH="48240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39552" y="908720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Zajmiemy się teraz analizą portretu fazowego. Izokliny zerowe są następującymi prostymi:</a:t>
            </a:r>
          </a:p>
          <a:p>
            <a:pPr>
              <a:buFont typeface="Wingdings" pitchFamily="2" charset="2"/>
              <a:buChar char="v"/>
            </a:pPr>
            <a:r>
              <a:rPr lang="pl-PL" sz="2400" dirty="0" smtClean="0"/>
              <a:t>dla zmiennej V: V=0  lub </a:t>
            </a:r>
            <a:r>
              <a:rPr lang="pl-PL" sz="2400" dirty="0" err="1" smtClean="0"/>
              <a:t>P=r</a:t>
            </a:r>
            <a:r>
              <a:rPr lang="pl-PL" sz="2400" dirty="0" smtClean="0"/>
              <a:t>/a(1-V/K);</a:t>
            </a:r>
          </a:p>
          <a:p>
            <a:pPr>
              <a:buFont typeface="Wingdings" pitchFamily="2" charset="2"/>
              <a:buChar char="v"/>
            </a:pPr>
            <a:r>
              <a:rPr lang="pl-PL" sz="2400" dirty="0" smtClean="0"/>
              <a:t>dla zmiennej P : P=0 lub  </a:t>
            </a:r>
            <a:r>
              <a:rPr lang="pl-PL" sz="2400" dirty="0" err="1" smtClean="0"/>
              <a:t>V=s</a:t>
            </a:r>
            <a:r>
              <a:rPr lang="pl-PL" sz="2400" dirty="0" smtClean="0"/>
              <a:t>/ab.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Jeśli pojemność środowiska jest niewielka  </a:t>
            </a:r>
            <a:r>
              <a:rPr lang="pl-PL" sz="2400" b="1" dirty="0" smtClean="0"/>
              <a:t>K ≤ s/ab</a:t>
            </a:r>
            <a:r>
              <a:rPr lang="pl-PL" sz="2400" dirty="0" smtClean="0"/>
              <a:t>, to istnieją dwa rozwiązania stacjonarne o nieujemnych współrzędnych A=(0,0) i B=(K,0). 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Jeśli natomiast jest ona duża  </a:t>
            </a:r>
            <a:r>
              <a:rPr lang="pl-PL" sz="2400" b="1" dirty="0" err="1" smtClean="0"/>
              <a:t>K&gt;s</a:t>
            </a:r>
            <a:r>
              <a:rPr lang="pl-PL" sz="2400" b="1" dirty="0" smtClean="0"/>
              <a:t>/ab</a:t>
            </a:r>
            <a:r>
              <a:rPr lang="pl-PL" sz="2400" dirty="0" smtClean="0"/>
              <a:t>, to mamy trzy rozwiązania stacjonarne, które mają sens biologiczny. Oprócz A i B jest C=(s/ab, </a:t>
            </a:r>
            <a:r>
              <a:rPr lang="pl-PL" sz="2400" dirty="0" err="1" smtClean="0"/>
              <a:t>r</a:t>
            </a:r>
            <a:r>
              <a:rPr lang="pl-PL" sz="2400" dirty="0" smtClean="0"/>
              <a:t>/a(1-s/</a:t>
            </a:r>
            <a:r>
              <a:rPr lang="pl-PL" sz="2400" dirty="0" err="1" smtClean="0"/>
              <a:t>abK</a:t>
            </a:r>
            <a:r>
              <a:rPr lang="pl-PL" sz="2400" dirty="0" smtClean="0"/>
              <a:t>)). </a:t>
            </a:r>
          </a:p>
          <a:p>
            <a:r>
              <a:rPr lang="pl-PL" sz="2400" dirty="0" smtClean="0"/>
              <a:t>W granicznym przypadku, tzn. 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Gdy </a:t>
            </a:r>
            <a:r>
              <a:rPr lang="pl-PL" sz="2400" b="1" dirty="0" err="1" smtClean="0"/>
              <a:t>K=s</a:t>
            </a:r>
            <a:r>
              <a:rPr lang="pl-PL" sz="2400" b="1" dirty="0" smtClean="0"/>
              <a:t>/ab</a:t>
            </a:r>
            <a:r>
              <a:rPr lang="pl-PL" sz="2400" dirty="0" smtClean="0"/>
              <a:t> rozwiązania B i C  pokrywają się</a:t>
            </a:r>
          </a:p>
          <a:p>
            <a:r>
              <a:rPr lang="pl-PL" sz="2400" dirty="0" smtClean="0"/>
              <a:t> C=(s/ab, </a:t>
            </a:r>
            <a:r>
              <a:rPr lang="pl-PL" sz="2400" dirty="0" err="1" smtClean="0"/>
              <a:t>r</a:t>
            </a:r>
            <a:r>
              <a:rPr lang="pl-PL" sz="2400" dirty="0" smtClean="0"/>
              <a:t>/a(1-s/</a:t>
            </a:r>
            <a:r>
              <a:rPr lang="pl-PL" sz="2400" strike="sngStrike" dirty="0" smtClean="0"/>
              <a:t>ab(</a:t>
            </a:r>
            <a:r>
              <a:rPr lang="pl-PL" sz="2400" dirty="0" smtClean="0"/>
              <a:t>s/</a:t>
            </a:r>
            <a:r>
              <a:rPr lang="pl-PL" sz="2400" strike="sngStrike" dirty="0" smtClean="0"/>
              <a:t>ab)</a:t>
            </a:r>
            <a:r>
              <a:rPr lang="pl-PL" sz="2400" dirty="0" smtClean="0"/>
              <a:t> )) =(s/ab, </a:t>
            </a:r>
            <a:r>
              <a:rPr lang="pl-PL" sz="2400" dirty="0" err="1" smtClean="0"/>
              <a:t>r</a:t>
            </a:r>
            <a:r>
              <a:rPr lang="pl-PL" sz="2400" dirty="0" smtClean="0"/>
              <a:t>/a(1-s/s))=(</a:t>
            </a:r>
            <a:r>
              <a:rPr lang="pl-PL" sz="2400" dirty="0" err="1" smtClean="0"/>
              <a:t>s</a:t>
            </a:r>
            <a:r>
              <a:rPr lang="pl-PL" sz="2400" dirty="0" smtClean="0"/>
              <a:t>/ab,0)=B.</a:t>
            </a:r>
            <a:endParaRPr lang="pl-PL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8" y="1844824"/>
            <a:ext cx="8568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Okazuje się, że jeśli rozwiązanie stacjonarne C istnieje (czyli             ) to jest  ono globalnie stabilne dla wszystkich dodatnich warunków początkowych. Oznacza to, że jeśli na początku w środowisku występuje pewna liczba Vo&gt;0 ofiar i Po&gt;0 drapieżników, to wraz z upływem czasu liczebności te zbiegają się do wielkości określonych przez współrzędne rozwiązania stacjonarnego C. Biologicznie interpretujemy globalną stabilność w taki sposób, że oba gatunki Ԑ1 i Ԑ2 występują w danym środowisku.</a:t>
            </a:r>
            <a:endParaRPr lang="pl-PL" sz="2400" dirty="0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7740352" y="1700808"/>
          <a:ext cx="836222" cy="648072"/>
        </p:xfrm>
        <a:graphic>
          <a:graphicData uri="http://schemas.openxmlformats.org/presentationml/2006/ole">
            <p:oleObj spid="_x0000_s19459" name="Równanie" r:id="rId4" imgW="507960" imgH="39348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pl-PL" sz="2000" b="1" dirty="0" smtClean="0"/>
              <a:t>Przykładowe portrety fazowe modelu drapieżnik-ofiara z ograniczoną pojemnością środowiska dla ofiar w przypadku  dużej pojemności środowiska </a:t>
            </a:r>
            <a:endParaRPr lang="pl-PL" sz="2000" b="1" dirty="0"/>
          </a:p>
        </p:txBody>
      </p:sp>
      <p:pic>
        <p:nvPicPr>
          <p:cNvPr id="7" name="Obraz 6" descr="1portret fazowy dla K większ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6712"/>
            <a:ext cx="6284012" cy="3171703"/>
          </a:xfrm>
          <a:prstGeom prst="rect">
            <a:avLst/>
          </a:prstGeom>
        </p:spPr>
      </p:pic>
      <p:pic>
        <p:nvPicPr>
          <p:cNvPr id="8" name="Obraz 7" descr="1wykres do portertu fazowego K większ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4058249"/>
            <a:ext cx="7020272" cy="2799751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6444208" y="105273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Wykresy odpowiadające portretowi fazowemu z prawej strony. Z taką sytuacją mamy do czynienia, gdy rozwiązania w krótkim czasie stabilizują się na poziomie rozwiązania stacjonarnego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0" y="4077072"/>
            <a:ext cx="20517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Druga wersja portretu fazowego i rozwiązań z lewej strony, odpowiada sytuacji, gdy rozwiązania stale oscylują wokół rozwiązania stacjonarnego</a:t>
            </a:r>
            <a:endParaRPr lang="pl-PL" dirty="0"/>
          </a:p>
        </p:txBody>
      </p:sp>
      <p:sp>
        <p:nvSpPr>
          <p:cNvPr id="11" name="Strzałka w dół 10"/>
          <p:cNvSpPr/>
          <p:nvPr/>
        </p:nvSpPr>
        <p:spPr>
          <a:xfrm>
            <a:off x="8388424" y="3573016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prawo 12"/>
          <p:cNvSpPr/>
          <p:nvPr/>
        </p:nvSpPr>
        <p:spPr>
          <a:xfrm>
            <a:off x="1475656" y="6021288"/>
            <a:ext cx="50405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7884368" y="404664"/>
          <a:ext cx="836222" cy="648072"/>
        </p:xfrm>
        <a:graphic>
          <a:graphicData uri="http://schemas.openxmlformats.org/presentationml/2006/ole">
            <p:oleObj spid="_x0000_s18436" name="Równanie" r:id="rId5" imgW="507960" imgH="39348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b="1" dirty="0" smtClean="0"/>
              <a:t>Przykładowy portret fazowy modelu drapieżnik-ofiara  z ograniczoną pojemnością środowiska dla ofiar w przypadku małej pojemności środowiska  </a:t>
            </a:r>
            <a:endParaRPr lang="pl-PL" sz="2000" b="1" dirty="0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436096" y="908719"/>
          <a:ext cx="1368152" cy="792089"/>
        </p:xfrm>
        <a:graphic>
          <a:graphicData uri="http://schemas.openxmlformats.org/presentationml/2006/ole">
            <p:oleObj spid="_x0000_s23554" name="Równanie" r:id="rId3" imgW="495000" imgH="393480" progId="Equation.3">
              <p:embed/>
            </p:oleObj>
          </a:graphicData>
        </a:graphic>
      </p:graphicFrame>
      <p:pic>
        <p:nvPicPr>
          <p:cNvPr id="4" name="Obraz 3" descr="1portret fazowy dla K mniejsz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72816"/>
            <a:ext cx="4572000" cy="3444387"/>
          </a:xfrm>
          <a:prstGeom prst="rect">
            <a:avLst/>
          </a:prstGeom>
        </p:spPr>
      </p:pic>
      <p:pic>
        <p:nvPicPr>
          <p:cNvPr id="5" name="Obraz 4" descr="wykres dla K mniejsze o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140968"/>
            <a:ext cx="4499992" cy="3090736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004048" y="170080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Wykres  rozwiązań odpowiadający portretowi fazowemu</a:t>
            </a:r>
            <a:endParaRPr lang="pl-PL" dirty="0"/>
          </a:p>
        </p:txBody>
      </p:sp>
      <p:sp>
        <p:nvSpPr>
          <p:cNvPr id="7" name="Strzałka w dół 6"/>
          <p:cNvSpPr/>
          <p:nvPr/>
        </p:nvSpPr>
        <p:spPr>
          <a:xfrm>
            <a:off x="6516216" y="2636912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476672"/>
            <a:ext cx="7272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 przypadku gdy mamy tylko 2 rozwiązania stacjonarne  (          ) globalnie stabilne jest rozwiązanie B. Biologicznie interpretujemy to tak, że w rozpatrywanym środowisku naturalna liczebność gatunku Ԑ1 (ofiar) jest zbyt mała, aby drapieżniki mogły się wyżywić, co prowadzi do wyginięcia gatunku Ԑ2. Widzimy, że rozwiązania w modelu z ograniczoną pojemnością środowiska mają te same własności po niewielkim zaburzeniu. Co więcej, można pokazać, że układ z konkurencją wewnątrzgatunkową jest stabilny strukturalnie, a wyjściowy układ Lotki- </a:t>
            </a:r>
            <a:r>
              <a:rPr lang="pl-PL" sz="2000" dirty="0" err="1" smtClean="0"/>
              <a:t>Volterry</a:t>
            </a:r>
            <a:r>
              <a:rPr lang="pl-PL" sz="2000" dirty="0" smtClean="0"/>
              <a:t> nie, co uznaliśmy za jego wadę.</a:t>
            </a:r>
          </a:p>
          <a:p>
            <a:endParaRPr lang="pl-PL" sz="2000" dirty="0" smtClean="0"/>
          </a:p>
          <a:p>
            <a:r>
              <a:rPr lang="pl-PL" sz="2000" b="1" dirty="0" smtClean="0"/>
              <a:t>TWIERDZENIE</a:t>
            </a:r>
            <a:r>
              <a:rPr lang="pl-PL" sz="2000" i="1" dirty="0" smtClean="0"/>
              <a:t>:  Rozwiązanie stacjonarne A=(0,0) układu(**) jest zawsze niestabilne. Dla            rozwiązanie stacjonarne B=(K,0) jest stabilne, natomiast rozwiązanie stacjonarne                    . Dla             rozwiązanie B jest niestabilne, natomiast                     jest stabilne. </a:t>
            </a:r>
            <a:endParaRPr lang="pl-PL" sz="2000" i="1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5483225" y="565150"/>
          <a:ext cx="114300" cy="215900"/>
        </p:xfrm>
        <a:graphic>
          <a:graphicData uri="http://schemas.openxmlformats.org/presentationml/2006/ole">
            <p:oleObj spid="_x0000_s21506" name="Równanie" r:id="rId3" imgW="914400" imgH="21564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987824" y="3789040"/>
          <a:ext cx="495300" cy="393700"/>
        </p:xfrm>
        <a:graphic>
          <a:graphicData uri="http://schemas.openxmlformats.org/presentationml/2006/ole">
            <p:oleObj spid="_x0000_s21507" name="Równanie" r:id="rId4" imgW="495000" imgH="39348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4860032" y="4509120"/>
          <a:ext cx="1000111" cy="360040"/>
        </p:xfrm>
        <a:graphic>
          <a:graphicData uri="http://schemas.openxmlformats.org/presentationml/2006/ole">
            <p:oleObj spid="_x0000_s21509" name="Równanie" r:id="rId5" imgW="634680" imgH="22860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6732240" y="4149080"/>
          <a:ext cx="508000" cy="393700"/>
        </p:xfrm>
        <a:graphic>
          <a:graphicData uri="http://schemas.openxmlformats.org/presentationml/2006/ole">
            <p:oleObj spid="_x0000_s21510" name="Równanie" r:id="rId6" imgW="507960" imgH="39348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6516216" y="476672"/>
          <a:ext cx="495300" cy="393700"/>
        </p:xfrm>
        <a:graphic>
          <a:graphicData uri="http://schemas.openxmlformats.org/presentationml/2006/ole">
            <p:oleObj spid="_x0000_s21512" name="Równanie" r:id="rId7" imgW="495000" imgH="39348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5148064" y="4149080"/>
          <a:ext cx="1008113" cy="362920"/>
        </p:xfrm>
        <a:graphic>
          <a:graphicData uri="http://schemas.openxmlformats.org/presentationml/2006/ole">
            <p:oleObj spid="_x0000_s21513" name="Równanie" r:id="rId8" imgW="634680" imgH="228600" progId="Equation.3">
              <p:embed/>
            </p:oleObj>
          </a:graphicData>
        </a:graphic>
      </p:graphicFrame>
      <p:sp>
        <p:nvSpPr>
          <p:cNvPr id="9" name="Prostokąt 8"/>
          <p:cNvSpPr/>
          <p:nvPr/>
        </p:nvSpPr>
        <p:spPr>
          <a:xfrm>
            <a:off x="539552" y="5013176"/>
            <a:ext cx="7056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 </a:t>
            </a:r>
            <a:r>
              <a:rPr lang="pl-PL" sz="2000" b="1" dirty="0" smtClean="0"/>
              <a:t>TWIERDZENIE</a:t>
            </a:r>
            <a:r>
              <a:rPr lang="pl-PL" sz="2000" i="1" dirty="0" smtClean="0"/>
              <a:t>: Jeśli            to rozwiązanie stacjonarne B jest globalnie asymptotycznie stabilne.</a:t>
            </a:r>
          </a:p>
          <a:p>
            <a:r>
              <a:rPr lang="pl-PL" sz="2000" i="1" dirty="0" smtClean="0"/>
              <a:t>Jeśli               to rozwiązanie stacjonarne C jest globalnie asymptotycznie stabilne.</a:t>
            </a:r>
            <a:endParaRPr lang="pl-PL" sz="2000" i="1" dirty="0"/>
          </a:p>
        </p:txBody>
      </p:sp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2699792" y="4941168"/>
          <a:ext cx="648072" cy="515134"/>
        </p:xfrm>
        <a:graphic>
          <a:graphicData uri="http://schemas.openxmlformats.org/presentationml/2006/ole">
            <p:oleObj spid="_x0000_s21514" name="Równanie" r:id="rId9" imgW="495000" imgH="393480" progId="Equation.3">
              <p:embed/>
            </p:oleObj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/>
        </p:nvGraphicFramePr>
        <p:xfrm>
          <a:off x="1115616" y="5517232"/>
          <a:ext cx="720080" cy="558062"/>
        </p:xfrm>
        <a:graphic>
          <a:graphicData uri="http://schemas.openxmlformats.org/presentationml/2006/ole">
            <p:oleObj spid="_x0000_s21515" name="Równanie" r:id="rId10" imgW="507960" imgH="39348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47667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MODEL DRAPIEŻNIK- OFIARA Z KRYJÓWKAMI DLA OFIAR</a:t>
            </a:r>
            <a:endParaRPr lang="pl-PL" sz="24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539552" y="1412776"/>
            <a:ext cx="7920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Następną możliwością wprowadzenia zmian w modelu (*) jest przyjęcie założenia, że pewna część ofiar jest niedostępna dla drapieżników, gatunek Ԑ1 wypracował część kryjówek, w których drapieżniki nie mogą ich dosięgnąć, np. ze względu na wielkość( drapieżniki nie mieszczą się w kryjówkach).</a:t>
            </a:r>
          </a:p>
          <a:p>
            <a:r>
              <a:rPr lang="pl-PL" dirty="0" smtClean="0"/>
              <a:t>Przyjmiemy dla uproszczenia, że liczba ukrywających się ofiar jest stała.</a:t>
            </a:r>
          </a:p>
          <a:p>
            <a:r>
              <a:rPr lang="pl-PL" dirty="0" smtClean="0"/>
              <a:t>Niech K oznacza liczbę ofiar, która się ukrywa.</a:t>
            </a:r>
          </a:p>
          <a:p>
            <a:r>
              <a:rPr lang="pl-PL" dirty="0" smtClean="0"/>
              <a:t>W tej sytuacji, tylko w przypadku </a:t>
            </a:r>
            <a:r>
              <a:rPr lang="pl-PL" dirty="0" err="1" smtClean="0"/>
              <a:t>V&gt;K</a:t>
            </a:r>
            <a:r>
              <a:rPr lang="pl-PL" dirty="0" smtClean="0"/>
              <a:t> drapieżnik może upolować ofiarę.</a:t>
            </a:r>
          </a:p>
          <a:p>
            <a:r>
              <a:rPr lang="pl-PL" dirty="0" smtClean="0"/>
              <a:t>Wobec tego w modelu Lotki- </a:t>
            </a:r>
            <a:r>
              <a:rPr lang="pl-PL" dirty="0" err="1" smtClean="0"/>
              <a:t>Volterry</a:t>
            </a:r>
            <a:r>
              <a:rPr lang="pl-PL" dirty="0" smtClean="0"/>
              <a:t> w składniku opisującym polowanie będziemy mieli zamiast iloczynu VP iloczyn (</a:t>
            </a:r>
            <a:r>
              <a:rPr lang="pl-PL" dirty="0" err="1" smtClean="0"/>
              <a:t>V-K</a:t>
            </a:r>
            <a:r>
              <a:rPr lang="pl-PL" dirty="0" smtClean="0"/>
              <a:t>)P, gdyż P(t) drapieżników spotyka tylko V(t)-K ofiar w dowolnej chwili t. </a:t>
            </a:r>
          </a:p>
          <a:p>
            <a:r>
              <a:rPr lang="pl-PL" dirty="0" smtClean="0"/>
              <a:t>Otrzymujemy zatem układ równań:</a:t>
            </a:r>
          </a:p>
          <a:p>
            <a:endParaRPr lang="pl-PL" dirty="0" smtClean="0"/>
          </a:p>
          <a:p>
            <a:r>
              <a:rPr lang="pl-PL" dirty="0" smtClean="0"/>
              <a:t>                                                      (***)</a:t>
            </a:r>
          </a:p>
          <a:p>
            <a:endParaRPr lang="pl-PL" dirty="0" smtClean="0"/>
          </a:p>
          <a:p>
            <a:r>
              <a:rPr lang="pl-PL" dirty="0" smtClean="0"/>
              <a:t>Przy czym układ (***) odpowiada opisywanej sytuacji tylko dla </a:t>
            </a:r>
            <a:r>
              <a:rPr lang="pl-PL" dirty="0" err="1" smtClean="0"/>
              <a:t>V&gt;K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7" name="Nawias klamrowy otwierający 6"/>
          <p:cNvSpPr/>
          <p:nvPr/>
        </p:nvSpPr>
        <p:spPr>
          <a:xfrm>
            <a:off x="4067944" y="4365104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4283968" y="4653136"/>
          <a:ext cx="1812925" cy="504825"/>
        </p:xfrm>
        <a:graphic>
          <a:graphicData uri="http://schemas.openxmlformats.org/presentationml/2006/ole">
            <p:oleObj spid="_x0000_s22534" name="Równanie" r:id="rId3" imgW="1320480" imgH="304560" progId="Equation.3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4355976" y="4221088"/>
          <a:ext cx="1873250" cy="503237"/>
        </p:xfrm>
        <a:graphic>
          <a:graphicData uri="http://schemas.openxmlformats.org/presentationml/2006/ole">
            <p:oleObj spid="_x0000_s22535" name="Równanie" r:id="rId4" imgW="1269720" imgH="30456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476672"/>
            <a:ext cx="84969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000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r>
              <a:rPr lang="pl-PL" sz="2000" dirty="0" smtClean="0"/>
              <a:t>Jeśli </a:t>
            </a:r>
            <a:r>
              <a:rPr lang="pl-PL" sz="2000" dirty="0" err="1" smtClean="0"/>
              <a:t>V≤K</a:t>
            </a:r>
            <a:r>
              <a:rPr lang="pl-PL" sz="2000" dirty="0" smtClean="0"/>
              <a:t> to, ofiary nie są dostępne dla drapieżników, więc zgodnie z założeniem modelu Lotki- </a:t>
            </a:r>
            <a:r>
              <a:rPr lang="pl-PL" sz="2000" dirty="0" err="1" smtClean="0"/>
              <a:t>Voletrry</a:t>
            </a:r>
            <a:r>
              <a:rPr lang="pl-PL" sz="2000" dirty="0" smtClean="0"/>
              <a:t> ich liczebność  rośnie wykładniczo, a liczebność drapieżników maleje, gdyż nie mają pożywienia. </a:t>
            </a:r>
          </a:p>
          <a:p>
            <a:r>
              <a:rPr lang="pl-PL" sz="2000" dirty="0" smtClean="0"/>
              <a:t>Skoro liczebność ofiar rośnie, w pewnym momencie przekracza wartość progową K i od tego momentu zaczyna obowiązywać układ (***). </a:t>
            </a:r>
          </a:p>
          <a:p>
            <a:r>
              <a:rPr lang="pl-PL" sz="2000" dirty="0" smtClean="0"/>
              <a:t>Podobnie jak w przypadku układu (*) rozwiązania układu (***) istnieją dla dowolnej chwili t≥0 oraz są jednoznaczne i nieujemne dla nieujemnych warunków początkowych, przy czym musimy założyć    </a:t>
            </a:r>
            <a:r>
              <a:rPr lang="pl-PL" sz="2000" dirty="0" err="1" smtClean="0"/>
              <a:t>Vo</a:t>
            </a:r>
            <a:r>
              <a:rPr lang="pl-PL" sz="2000" dirty="0" smtClean="0"/>
              <a:t> &gt; K, aby rozpatrywany układ opisywał środowisko z kryjówkami dla ofiar.</a:t>
            </a:r>
            <a:endParaRPr lang="pl-PL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11560" y="404664"/>
          <a:ext cx="1872208" cy="504056"/>
        </p:xfrm>
        <a:graphic>
          <a:graphicData uri="http://schemas.openxmlformats.org/presentationml/2006/ole">
            <p:oleObj spid="_x0000_s25603" name="Równanie" r:id="rId3" imgW="1269720" imgH="304560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611560" y="692696"/>
          <a:ext cx="1812528" cy="504056"/>
        </p:xfrm>
        <a:graphic>
          <a:graphicData uri="http://schemas.openxmlformats.org/presentationml/2006/ole">
            <p:oleObj spid="_x0000_s25604" name="Równanie" r:id="rId4" imgW="1320480" imgH="304560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467544" y="1412777"/>
          <a:ext cx="3062148" cy="864096"/>
        </p:xfrm>
        <a:graphic>
          <a:graphicData uri="http://schemas.openxmlformats.org/presentationml/2006/ole">
            <p:oleObj spid="_x0000_s25606" name="Równanie" r:id="rId5" imgW="1650960" imgH="406080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4716016" y="1556792"/>
          <a:ext cx="2896072" cy="792088"/>
        </p:xfrm>
        <a:graphic>
          <a:graphicData uri="http://schemas.openxmlformats.org/presentationml/2006/ole">
            <p:oleObj spid="_x0000_s25608" name="Równanie" r:id="rId6" imgW="1485720" imgH="406080" progId="Equation.3">
              <p:embed/>
            </p:oleObj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7812360" y="1628800"/>
          <a:ext cx="810090" cy="648072"/>
        </p:xfrm>
        <a:graphic>
          <a:graphicData uri="http://schemas.openxmlformats.org/presentationml/2006/ole">
            <p:oleObj spid="_x0000_s25609" name="Równanie" r:id="rId7" imgW="190440" imgH="152280" progId="Equation.3">
              <p:embed/>
            </p:oleObj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0" y="2924944"/>
          <a:ext cx="959347" cy="754955"/>
        </p:xfrm>
        <a:graphic>
          <a:graphicData uri="http://schemas.openxmlformats.org/presentationml/2006/ole">
            <p:oleObj spid="_x0000_s25610" name="Równanie" r:id="rId8" imgW="190440" imgH="152280" progId="Equation.3">
              <p:embed/>
            </p:oleObj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1259632" y="2636912"/>
          <a:ext cx="2016224" cy="1166009"/>
        </p:xfrm>
        <a:graphic>
          <a:graphicData uri="http://schemas.openxmlformats.org/presentationml/2006/ole">
            <p:oleObj spid="_x0000_s25611" name="Równanie" r:id="rId9" imgW="1054080" imgH="609480" progId="Equation.3">
              <p:embed/>
            </p:oleObj>
          </a:graphicData>
        </a:graphic>
      </p:graphicFrame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2987824" y="2996952"/>
          <a:ext cx="960438" cy="755650"/>
        </p:xfrm>
        <a:graphic>
          <a:graphicData uri="http://schemas.openxmlformats.org/presentationml/2006/ole">
            <p:oleObj spid="_x0000_s25612" name="Równanie" r:id="rId10" imgW="190440" imgH="152280" progId="Equation.3">
              <p:embed/>
            </p:oleObj>
          </a:graphicData>
        </a:graphic>
      </p:graphicFrame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4211960" y="2564904"/>
          <a:ext cx="3811924" cy="1584176"/>
        </p:xfrm>
        <a:graphic>
          <a:graphicData uri="http://schemas.openxmlformats.org/presentationml/2006/ole">
            <p:oleObj spid="_x0000_s25613" name="Równanie" r:id="rId11" imgW="1955520" imgH="812520" progId="Equation.3">
              <p:embed/>
            </p:oleObj>
          </a:graphicData>
        </a:graphic>
      </p:graphicFrame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7884368" y="3140968"/>
          <a:ext cx="960437" cy="755650"/>
        </p:xfrm>
        <a:graphic>
          <a:graphicData uri="http://schemas.openxmlformats.org/presentationml/2006/ole">
            <p:oleObj spid="_x0000_s25614" name="Równanie" r:id="rId12" imgW="190440" imgH="152280" progId="Equation.3">
              <p:embed/>
            </p:oleObj>
          </a:graphicData>
        </a:graphic>
      </p:graphicFrame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0" y="4869160"/>
          <a:ext cx="960437" cy="755650"/>
        </p:xfrm>
        <a:graphic>
          <a:graphicData uri="http://schemas.openxmlformats.org/presentationml/2006/ole">
            <p:oleObj spid="_x0000_s25615" name="Równanie" r:id="rId13" imgW="190440" imgH="152280" progId="Equation.3">
              <p:embed/>
            </p:oleObj>
          </a:graphicData>
        </a:graphic>
      </p:graphicFrame>
      <p:graphicFrame>
        <p:nvGraphicFramePr>
          <p:cNvPr id="25617" name="Object 17"/>
          <p:cNvGraphicFramePr>
            <a:graphicFrameLocks noChangeAspect="1"/>
          </p:cNvGraphicFramePr>
          <p:nvPr/>
        </p:nvGraphicFramePr>
        <p:xfrm>
          <a:off x="1043609" y="4365104"/>
          <a:ext cx="4032448" cy="1573638"/>
        </p:xfrm>
        <a:graphic>
          <a:graphicData uri="http://schemas.openxmlformats.org/presentationml/2006/ole">
            <p:oleObj spid="_x0000_s25617" name="Równanie" r:id="rId14" imgW="2082600" imgH="812520" progId="Equation.3">
              <p:embed/>
            </p:oleObj>
          </a:graphicData>
        </a:graphic>
      </p:graphicFrame>
      <p:graphicFrame>
        <p:nvGraphicFramePr>
          <p:cNvPr id="25618" name="Object 18"/>
          <p:cNvGraphicFramePr>
            <a:graphicFrameLocks noChangeAspect="1"/>
          </p:cNvGraphicFramePr>
          <p:nvPr/>
        </p:nvGraphicFramePr>
        <p:xfrm>
          <a:off x="6156176" y="4293096"/>
          <a:ext cx="2520280" cy="1991333"/>
        </p:xfrm>
        <a:graphic>
          <a:graphicData uri="http://schemas.openxmlformats.org/presentationml/2006/ole">
            <p:oleObj spid="_x0000_s25618" name="Równanie" r:id="rId15" imgW="1028520" imgH="812520" progId="Equation.3">
              <p:embed/>
            </p:oleObj>
          </a:graphicData>
        </a:graphic>
      </p:graphicFrame>
      <p:graphicFrame>
        <p:nvGraphicFramePr>
          <p:cNvPr id="25619" name="Object 19"/>
          <p:cNvGraphicFramePr>
            <a:graphicFrameLocks noChangeAspect="1"/>
          </p:cNvGraphicFramePr>
          <p:nvPr/>
        </p:nvGraphicFramePr>
        <p:xfrm>
          <a:off x="4932040" y="5013176"/>
          <a:ext cx="960437" cy="755650"/>
        </p:xfrm>
        <a:graphic>
          <a:graphicData uri="http://schemas.openxmlformats.org/presentationml/2006/ole">
            <p:oleObj spid="_x0000_s25619" name="Równanie" r:id="rId16" imgW="190440" imgH="152280" progId="Equation.3">
              <p:embed/>
            </p:oleObj>
          </a:graphicData>
        </a:graphic>
      </p:graphicFrame>
      <p:sp>
        <p:nvSpPr>
          <p:cNvPr id="20" name="Nawias klamrowy otwierający 19"/>
          <p:cNvSpPr/>
          <p:nvPr/>
        </p:nvSpPr>
        <p:spPr>
          <a:xfrm>
            <a:off x="467544" y="548680"/>
            <a:ext cx="72008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Nawias klamrowy otwierający 20"/>
          <p:cNvSpPr/>
          <p:nvPr/>
        </p:nvSpPr>
        <p:spPr>
          <a:xfrm>
            <a:off x="251520" y="1412776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Nawias klamrowy otwierający 21"/>
          <p:cNvSpPr/>
          <p:nvPr/>
        </p:nvSpPr>
        <p:spPr>
          <a:xfrm>
            <a:off x="4572000" y="1556792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Nawias klamrowy otwierający 22"/>
          <p:cNvSpPr/>
          <p:nvPr/>
        </p:nvSpPr>
        <p:spPr>
          <a:xfrm>
            <a:off x="1115616" y="2636912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Nawias klamrowy otwierający 23"/>
          <p:cNvSpPr/>
          <p:nvPr/>
        </p:nvSpPr>
        <p:spPr>
          <a:xfrm>
            <a:off x="4067944" y="2924944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Nawias klamrowy otwierający 24"/>
          <p:cNvSpPr/>
          <p:nvPr/>
        </p:nvSpPr>
        <p:spPr>
          <a:xfrm>
            <a:off x="899592" y="4725144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Nawias klamrowy otwierający 25"/>
          <p:cNvSpPr/>
          <p:nvPr/>
        </p:nvSpPr>
        <p:spPr>
          <a:xfrm>
            <a:off x="5868144" y="4653136"/>
            <a:ext cx="155448" cy="12024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3563888" y="1556792"/>
          <a:ext cx="958850" cy="755650"/>
        </p:xfrm>
        <a:graphic>
          <a:graphicData uri="http://schemas.openxmlformats.org/presentationml/2006/ole">
            <p:oleObj spid="_x0000_s25620" name="Równanie" r:id="rId17" imgW="190440" imgH="15228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836712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Przestrzeń fazowa w przypadku (***) ma nieco inną postać jak w przypadku układów (*) i (**). Jest ona postaci {(</a:t>
            </a:r>
            <a:r>
              <a:rPr lang="pl-PL" sz="2000" dirty="0" err="1" smtClean="0"/>
              <a:t>V,P</a:t>
            </a:r>
            <a:r>
              <a:rPr lang="pl-PL" sz="2000" dirty="0" smtClean="0"/>
              <a:t>):</a:t>
            </a:r>
            <a:r>
              <a:rPr lang="pl-PL" sz="2000" dirty="0" err="1" smtClean="0"/>
              <a:t>V≥K</a:t>
            </a:r>
            <a:r>
              <a:rPr lang="pl-PL" sz="2000" dirty="0" smtClean="0"/>
              <a:t>, P≥0}. W tak zdefiniowanej przestrzenia fazowej mamy jedno rozwiązanie stacjonarne. </a:t>
            </a:r>
          </a:p>
          <a:p>
            <a:endParaRPr lang="pl-PL" sz="2000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2411760" y="1772816"/>
          <a:ext cx="4176465" cy="1187802"/>
        </p:xfrm>
        <a:graphic>
          <a:graphicData uri="http://schemas.openxmlformats.org/presentationml/2006/ole">
            <p:oleObj spid="_x0000_s26626" name="Równanie" r:id="rId3" imgW="1384200" imgH="393480" progId="Equation.3">
              <p:embed/>
            </p:oleObj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539552" y="2636912"/>
            <a:ext cx="78488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000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r>
              <a:rPr lang="pl-PL" sz="2000" dirty="0" smtClean="0"/>
              <a:t>Okazuje się, że rozwiązanie to jest zawsze globalnie stabilne, zatem liczebność obu gatunków stabilizuje się wraz z upływem czasu na pewnych niezerowych poziomach, czyli oba gatunki współistnieją w danym środowisku. Dodatkowo uzyskaliśmy strukturalną stabilność układu (***)</a:t>
            </a:r>
            <a:endParaRPr lang="pl-PL" sz="20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611560" y="1772816"/>
            <a:ext cx="18722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 smtClean="0"/>
          </a:p>
          <a:p>
            <a:r>
              <a:rPr lang="pl-PL" dirty="0" smtClean="0"/>
              <a:t>                   </a:t>
            </a:r>
            <a:r>
              <a:rPr lang="pl-PL" sz="4000" dirty="0" smtClean="0"/>
              <a:t>A=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5562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6084168" y="908720"/>
            <a:ext cx="28083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Zaprezentowane modele z ograniczoną pojemnością środowiska dla ofiar oraz z kryjówkami dla ofiar mają pewną cechę wspólną – dla dowolnych parametrów układ zawsze jest globalnie stabilny. Rozwiązania wraz z upływem czasu zbiegają do jednego z rozwiązań stacjonarnych. Nie ma natomiast takich rozwiązań jak dla oryginalnego modelu Lotki- </a:t>
            </a:r>
            <a:r>
              <a:rPr lang="pl-PL" dirty="0" err="1" smtClean="0"/>
              <a:t>Volterry</a:t>
            </a:r>
            <a:r>
              <a:rPr lang="pl-PL" dirty="0" smtClean="0"/>
              <a:t>, gdzie rozwiązaniami były funkcje okresowe.</a:t>
            </a:r>
            <a:endParaRPr lang="pl-PL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620688"/>
            <a:ext cx="71287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Bibliografia: Urszula Foryś ,,Matematyka w biologii”- Model drapieżnik – ofiara z ograniczoną pojemnością środowiska dla ofiar i model z kryjówkami dla ofiar.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Wykonała: Aleksandra Ignaciuk</a:t>
            </a:r>
            <a:endParaRPr lang="pl-PL" b="1" dirty="0" smtClean="0"/>
          </a:p>
          <a:p>
            <a:endParaRPr lang="pl-PL" dirty="0" smtClean="0"/>
          </a:p>
        </p:txBody>
      </p:sp>
      <p:sp>
        <p:nvSpPr>
          <p:cNvPr id="3" name="Prostokąt 2"/>
          <p:cNvSpPr/>
          <p:nvPr/>
        </p:nvSpPr>
        <p:spPr>
          <a:xfrm>
            <a:off x="2483768" y="3717032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Dziękuje za uwagę</a:t>
            </a:r>
            <a:endParaRPr lang="pl-PL" sz="60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1117</Words>
  <Application>Microsoft Office PowerPoint</Application>
  <PresentationFormat>Pokaz na ekranie (4:3)</PresentationFormat>
  <Paragraphs>90</Paragraphs>
  <Slides>16</Slides>
  <Notes>1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8" baseType="lpstr">
      <vt:lpstr>Motyw pakietu Office</vt:lpstr>
      <vt:lpstr>Równanie</vt:lpstr>
      <vt:lpstr>Modele oddziaływań między dwiema populacjami </vt:lpstr>
      <vt:lpstr>Model drapieżnik – ofiara z ograniczoną pojemnością środowiska dla ofiar </vt:lpstr>
      <vt:lpstr>Slajd 3</vt:lpstr>
      <vt:lpstr>Slajd 4</vt:lpstr>
      <vt:lpstr>Slajd 5</vt:lpstr>
      <vt:lpstr>Slajd 6</vt:lpstr>
      <vt:lpstr>Slajd 7</vt:lpstr>
      <vt:lpstr>Przykładowe portrety fazowe modelu drapieżnik-ofiara z ograniczoną pojemnością środowiska dla ofiar w przypadku  dużej pojemności środowiska </vt:lpstr>
      <vt:lpstr>Przykładowy portret fazowy modelu drapieżnik-ofiara  z ograniczoną pojemnością środowiska dla ofiar w przypadku małej pojemności środowiska  </vt:lpstr>
      <vt:lpstr>Slajd 10</vt:lpstr>
      <vt:lpstr>Slajd 11</vt:lpstr>
      <vt:lpstr>Slajd 12</vt:lpstr>
      <vt:lpstr>Slajd 13</vt:lpstr>
      <vt:lpstr>Slajd 14</vt:lpstr>
      <vt:lpstr>Slajd 15</vt:lpstr>
      <vt:lpstr>Slajd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Ola</dc:creator>
  <cp:lastModifiedBy>Ola</cp:lastModifiedBy>
  <cp:revision>122</cp:revision>
  <dcterms:created xsi:type="dcterms:W3CDTF">2013-04-26T15:15:06Z</dcterms:created>
  <dcterms:modified xsi:type="dcterms:W3CDTF">2013-05-12T21:01:27Z</dcterms:modified>
</cp:coreProperties>
</file>