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2" r:id="rId4"/>
    <p:sldId id="273" r:id="rId5"/>
    <p:sldId id="278" r:id="rId6"/>
    <p:sldId id="290" r:id="rId7"/>
    <p:sldId id="291" r:id="rId8"/>
    <p:sldId id="292" r:id="rId9"/>
    <p:sldId id="293" r:id="rId10"/>
    <p:sldId id="294" r:id="rId11"/>
    <p:sldId id="295" r:id="rId12"/>
    <p:sldId id="285" r:id="rId13"/>
    <p:sldId id="286" r:id="rId14"/>
    <p:sldId id="287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4" r:id="rId23"/>
    <p:sldId id="288" r:id="rId24"/>
    <p:sldId id="303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11" autoAdjust="0"/>
  </p:normalViewPr>
  <p:slideViewPr>
    <p:cSldViewPr>
      <p:cViewPr varScale="1">
        <p:scale>
          <a:sx n="53" d="100"/>
          <a:sy n="53" d="100"/>
        </p:scale>
        <p:origin x="-15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F01BB-05F1-4F51-8F75-68D83E16BBC5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4A19F-366F-4E85-A4BF-02CFD95CB52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354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4A19F-366F-4E85-A4BF-02CFD95CB52E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4A19F-366F-4E85-A4BF-02CFD95CB52E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4A19F-366F-4E85-A4BF-02CFD95CB52E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4A19F-366F-4E85-A4BF-02CFD95CB52E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90000" t="2000" r="2000" b="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2016-09-10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4000" dirty="0"/>
              <a:t> </a:t>
            </a:r>
            <a:r>
              <a:rPr lang="pl-PL" sz="4000" dirty="0" smtClean="0"/>
              <a:t>Kody korekcyjne w </a:t>
            </a:r>
            <a:r>
              <a:rPr lang="pl-PL" sz="4000" dirty="0" err="1" smtClean="0"/>
              <a:t>steganografii</a:t>
            </a:r>
            <a:r>
              <a:rPr lang="pl-PL" sz="4000" dirty="0" smtClean="0"/>
              <a:t>.</a:t>
            </a:r>
            <a:endParaRPr lang="pl-PL" sz="4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Kamil Kaczyński</a:t>
            </a:r>
          </a:p>
          <a:p>
            <a:r>
              <a:rPr lang="pl-PL" dirty="0" smtClean="0"/>
              <a:t>Instytut Matematyki i Kryptologii WCY WAT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Sztuka ukrytej komunikacji ma swoje historyczne korzenie w czasach starożytnych. </a:t>
            </a:r>
            <a:endParaRPr lang="pl-PL" dirty="0" smtClean="0"/>
          </a:p>
          <a:p>
            <a:r>
              <a:rPr lang="pl-PL" dirty="0" smtClean="0"/>
              <a:t>Podstawowy </a:t>
            </a:r>
            <a:r>
              <a:rPr lang="pl-PL" dirty="0"/>
              <a:t>scenariusz komunikacji z wykorzystaniem steganografii przewiduje występowanie dwóch stron – nadawcy i odbiorcy, które chcą niepostrzeżenie wymienić informację przez publicznie dostępny kanał łączności.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Wstęp.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Algorytm LSB (pol. najmniej znaczący bit) jest jednym z najstarszych </a:t>
            </a:r>
            <a:r>
              <a:rPr lang="pl-PL" dirty="0" smtClean="0"/>
              <a:t>i najprostszych algorytmów </a:t>
            </a:r>
            <a:r>
              <a:rPr lang="pl-PL" dirty="0"/>
              <a:t>wstawiania znaków </a:t>
            </a:r>
            <a:r>
              <a:rPr lang="pl-PL" dirty="0" smtClean="0"/>
              <a:t>wodnych. </a:t>
            </a:r>
          </a:p>
          <a:p>
            <a:r>
              <a:rPr lang="pl-PL" dirty="0" smtClean="0"/>
              <a:t>Umieszcza on kolejne bity </a:t>
            </a:r>
            <a:r>
              <a:rPr lang="pl-PL" dirty="0"/>
              <a:t>wiadomości, w </a:t>
            </a:r>
            <a:r>
              <a:rPr lang="pl-PL" dirty="0" smtClean="0"/>
              <a:t>miejscu </a:t>
            </a:r>
            <a:r>
              <a:rPr lang="pl-PL" dirty="0"/>
              <a:t>najmniej znaczących bitów nośnika</a:t>
            </a:r>
            <a:r>
              <a:rPr lang="pl-PL" dirty="0" smtClean="0"/>
              <a:t>.</a:t>
            </a:r>
          </a:p>
          <a:p>
            <a:r>
              <a:rPr lang="pl-PL" dirty="0" smtClean="0"/>
              <a:t>Ze względu na niedoskonałość ludzkiego oka, implementacja algorytmu LSB w obrazach rastrowych modyfikuje najmniej znaczący bit koloru niebieskiego.  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Algorytm LSB.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243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dirty="0" smtClean="0"/>
              <a:t>Wstawianie znaku:</a:t>
            </a:r>
          </a:p>
          <a:p>
            <a:pPr marL="109728" indent="0">
              <a:buNone/>
            </a:pPr>
            <a:endParaRPr lang="pl-PL" dirty="0" smtClean="0"/>
          </a:p>
          <a:p>
            <a:pPr marL="109728" indent="0">
              <a:buNone/>
            </a:pPr>
            <a:r>
              <a:rPr lang="pl-PL" i="1" dirty="0"/>
              <a:t>For i = 1,…,l(m) do</a:t>
            </a:r>
          </a:p>
          <a:p>
            <a:pPr marL="109728" indent="0">
              <a:buNone/>
            </a:pPr>
            <a:r>
              <a:rPr lang="pl-PL" i="1" dirty="0"/>
              <a:t>	</a:t>
            </a:r>
            <a:r>
              <a:rPr lang="pl-PL" i="1" dirty="0" err="1"/>
              <a:t>lsb</a:t>
            </a:r>
            <a:r>
              <a:rPr lang="pl-PL" i="1" dirty="0"/>
              <a:t>(c</a:t>
            </a:r>
            <a:r>
              <a:rPr lang="pl-PL" i="1" baseline="-25000" dirty="0"/>
              <a:t>i</a:t>
            </a:r>
            <a:r>
              <a:rPr lang="pl-PL" i="1" dirty="0"/>
              <a:t>) = m</a:t>
            </a:r>
            <a:r>
              <a:rPr lang="pl-PL" i="1" baseline="-25000" dirty="0"/>
              <a:t>i</a:t>
            </a:r>
            <a:endParaRPr lang="pl-PL" i="1" dirty="0"/>
          </a:p>
          <a:p>
            <a:pPr marL="109728" indent="0">
              <a:buNone/>
            </a:pPr>
            <a:r>
              <a:rPr lang="pl-PL" i="1" dirty="0"/>
              <a:t>end for</a:t>
            </a:r>
          </a:p>
          <a:p>
            <a:pPr marL="109728" indent="0">
              <a:buNone/>
            </a:pPr>
            <a:endParaRPr lang="pl-PL" dirty="0"/>
          </a:p>
          <a:p>
            <a:pPr marL="109728" indent="0">
              <a:buNone/>
            </a:pPr>
            <a:r>
              <a:rPr lang="pl-PL" dirty="0" smtClean="0"/>
              <a:t>Odczytywanie znaku:</a:t>
            </a:r>
          </a:p>
          <a:p>
            <a:pPr marL="109728" indent="0">
              <a:buNone/>
            </a:pPr>
            <a:endParaRPr lang="pl-PL" dirty="0"/>
          </a:p>
          <a:p>
            <a:pPr marL="109728" indent="0">
              <a:buNone/>
            </a:pPr>
            <a:r>
              <a:rPr lang="pl-PL" i="1" dirty="0"/>
              <a:t>For i=1,..,l(m) do</a:t>
            </a:r>
          </a:p>
          <a:p>
            <a:pPr marL="109728" indent="0">
              <a:buNone/>
            </a:pPr>
            <a:r>
              <a:rPr lang="pl-PL" i="1" dirty="0"/>
              <a:t>	m</a:t>
            </a:r>
            <a:r>
              <a:rPr lang="pl-PL" i="1" baseline="-25000" dirty="0"/>
              <a:t>i</a:t>
            </a:r>
            <a:r>
              <a:rPr lang="pl-PL" i="1" dirty="0"/>
              <a:t>= </a:t>
            </a:r>
            <a:r>
              <a:rPr lang="pl-PL" i="1" dirty="0" err="1"/>
              <a:t>lsb</a:t>
            </a:r>
            <a:r>
              <a:rPr lang="pl-PL" i="1" dirty="0"/>
              <a:t>(c</a:t>
            </a:r>
            <a:r>
              <a:rPr lang="pl-PL" i="1" baseline="-25000" dirty="0"/>
              <a:t>i</a:t>
            </a:r>
            <a:r>
              <a:rPr lang="pl-PL" i="1" dirty="0"/>
              <a:t>)</a:t>
            </a:r>
          </a:p>
          <a:p>
            <a:pPr marL="109728" indent="0">
              <a:buNone/>
            </a:pPr>
            <a:r>
              <a:rPr lang="pl-PL" i="1" dirty="0"/>
              <a:t>end for</a:t>
            </a:r>
          </a:p>
          <a:p>
            <a:pPr marL="109728" indent="0"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Algorytm LSB.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4054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Symbol zastępczy zawartości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pl-PL" dirty="0"/>
                  <a:t>Poprzez losowy kod liniowy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[</m:t>
                    </m:r>
                    <m:r>
                      <a:rPr lang="pl-PL" i="1">
                        <a:latin typeface="Cambria Math"/>
                      </a:rPr>
                      <m:t>𝑛</m:t>
                    </m:r>
                    <m:r>
                      <a:rPr lang="pl-PL" i="1">
                        <a:latin typeface="Cambria Math"/>
                      </a:rPr>
                      <m:t>,</m:t>
                    </m:r>
                    <m:r>
                      <a:rPr lang="pl-PL" i="1">
                        <a:latin typeface="Cambria Math"/>
                      </a:rPr>
                      <m:t>𝑘</m:t>
                    </m:r>
                    <m:r>
                      <a:rPr lang="pl-PL" i="1">
                        <a:latin typeface="Cambria Math"/>
                      </a:rPr>
                      <m:t>]</m:t>
                    </m:r>
                  </m:oMath>
                </a14:m>
                <a:r>
                  <a:rPr lang="pl-PL" dirty="0"/>
                  <a:t> rozumiemy rodzaj blokowego kodu korekcji błędów, który posiada macierz kontroli parzystości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𝐻</m:t>
                    </m:r>
                    <m:r>
                      <a:rPr lang="pl-PL" i="1">
                        <a:latin typeface="Cambria Math"/>
                      </a:rPr>
                      <m:t>=[</m:t>
                    </m:r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𝑛</m:t>
                        </m:r>
                        <m:r>
                          <a:rPr lang="pl-PL" i="1">
                            <a:latin typeface="Cambria Math"/>
                          </a:rPr>
                          <m:t>−</m:t>
                        </m:r>
                        <m:r>
                          <a:rPr lang="pl-PL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pl-PL" i="1">
                        <a:latin typeface="Cambria Math"/>
                      </a:rPr>
                      <m:t>,</m:t>
                    </m:r>
                    <m:r>
                      <a:rPr lang="pl-PL" i="1">
                        <a:latin typeface="Cambria Math"/>
                      </a:rPr>
                      <m:t>𝐷</m:t>
                    </m:r>
                    <m:r>
                      <a:rPr lang="pl-PL" i="1">
                        <a:latin typeface="Cambria Math"/>
                      </a:rPr>
                      <m:t>]</m:t>
                    </m:r>
                  </m:oMath>
                </a14:m>
                <a:r>
                  <a:rPr lang="pl-PL" dirty="0"/>
                  <a:t>, gdzie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pl-PL" i="1">
                            <a:latin typeface="Cambria Math"/>
                          </a:rPr>
                          <m:t>𝑛</m:t>
                        </m:r>
                        <m:r>
                          <a:rPr lang="pl-PL" i="1">
                            <a:latin typeface="Cambria Math"/>
                          </a:rPr>
                          <m:t>−</m:t>
                        </m:r>
                        <m:r>
                          <a:rPr lang="pl-PL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pl-PL" dirty="0"/>
                  <a:t> jest macierzą jednostkową o wymiarach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(</m:t>
                    </m:r>
                    <m:r>
                      <a:rPr lang="pl-PL" i="1">
                        <a:latin typeface="Cambria Math"/>
                      </a:rPr>
                      <m:t>𝑛</m:t>
                    </m:r>
                    <m:r>
                      <a:rPr lang="pl-PL" i="1">
                        <a:latin typeface="Cambria Math"/>
                      </a:rPr>
                      <m:t>−</m:t>
                    </m:r>
                    <m:r>
                      <a:rPr lang="pl-PL" i="1">
                        <a:latin typeface="Cambria Math"/>
                      </a:rPr>
                      <m:t>𝑘</m:t>
                    </m:r>
                    <m:r>
                      <a:rPr lang="pl-PL" i="1">
                        <a:latin typeface="Cambria Math"/>
                      </a:rPr>
                      <m:t>)×(</m:t>
                    </m:r>
                    <m:r>
                      <a:rPr lang="pl-PL" i="1">
                        <a:latin typeface="Cambria Math"/>
                      </a:rPr>
                      <m:t>𝑛</m:t>
                    </m:r>
                    <m:r>
                      <a:rPr lang="pl-PL" i="1">
                        <a:latin typeface="Cambria Math"/>
                      </a:rPr>
                      <m:t>−</m:t>
                    </m:r>
                    <m:r>
                      <a:rPr lang="pl-PL" i="1">
                        <a:latin typeface="Cambria Math"/>
                      </a:rPr>
                      <m:t>𝑘</m:t>
                    </m:r>
                    <m:r>
                      <a:rPr lang="pl-PL" i="1">
                        <a:latin typeface="Cambria Math"/>
                      </a:rPr>
                      <m:t>)</m:t>
                    </m:r>
                  </m:oMath>
                </a14:m>
                <a:r>
                  <a:rPr lang="pl-PL" dirty="0"/>
                  <a:t>, zaś </a:t>
                </a:r>
                <a:r>
                  <a:rPr lang="pl-PL" i="1" dirty="0"/>
                  <a:t>D</a:t>
                </a:r>
                <a:r>
                  <a:rPr lang="pl-PL" dirty="0"/>
                  <a:t> jest macierzą o wymiarach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(</m:t>
                    </m:r>
                    <m:r>
                      <a:rPr lang="pl-PL" i="1">
                        <a:latin typeface="Cambria Math"/>
                      </a:rPr>
                      <m:t>𝑛</m:t>
                    </m:r>
                    <m:r>
                      <a:rPr lang="pl-PL" i="1">
                        <a:latin typeface="Cambria Math"/>
                      </a:rPr>
                      <m:t>−</m:t>
                    </m:r>
                    <m:r>
                      <a:rPr lang="pl-PL" i="1">
                        <a:latin typeface="Cambria Math"/>
                      </a:rPr>
                      <m:t>𝑘</m:t>
                    </m:r>
                    <m:r>
                      <a:rPr lang="pl-PL" i="1">
                        <a:latin typeface="Cambria Math"/>
                      </a:rPr>
                      <m:t>)×</m:t>
                    </m:r>
                    <m:r>
                      <a:rPr lang="pl-PL" i="1">
                        <a:latin typeface="Cambria Math"/>
                      </a:rPr>
                      <m:t>𝑘</m:t>
                    </m:r>
                  </m:oMath>
                </a14:m>
                <a:r>
                  <a:rPr lang="pl-PL" dirty="0"/>
                  <a:t>, o elementach wybranych pseudolosowo z GF(2</a:t>
                </a:r>
                <a:r>
                  <a:rPr lang="pl-PL" dirty="0" smtClean="0"/>
                  <a:t>).</a:t>
                </a:r>
              </a:p>
              <a:p>
                <a:r>
                  <a:rPr lang="pl-PL" dirty="0"/>
                  <a:t>Zastosowanie losowych kodów liniowych pozwala na wytwarzanie algorytmów </a:t>
                </a:r>
                <a:r>
                  <a:rPr lang="pl-PL" dirty="0" err="1"/>
                  <a:t>steganograficznych</a:t>
                </a:r>
                <a:r>
                  <a:rPr lang="pl-PL" dirty="0"/>
                  <a:t> o płynnie dobieranym współczynniku osadzania.</a:t>
                </a:r>
              </a:p>
            </p:txBody>
          </p:sp>
        </mc:Choice>
        <mc:Fallback>
          <p:sp>
            <p:nvSpPr>
              <p:cNvPr id="2" name="Symbol zastępczy zawartości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617" r="-244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Losowe kody liniowe.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943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W odróżnieniu od innych liniowych kodów korekcyjnych, macierz kontroli parzystości kodów losowych jest wygenerowana w sposób pseudolosowy. </a:t>
            </a:r>
            <a:endParaRPr lang="pl-PL" dirty="0" smtClean="0"/>
          </a:p>
          <a:p>
            <a:r>
              <a:rPr lang="pl-PL" dirty="0" smtClean="0"/>
              <a:t>W </a:t>
            </a:r>
            <a:r>
              <a:rPr lang="pl-PL" dirty="0"/>
              <a:t>związku z powyższym, podstawowa dla procesu kodowania syndromami czynność odnajdowania liderów warstw staje się problemem NP trudnym. </a:t>
            </a:r>
            <a:endParaRPr lang="pl-PL" dirty="0" smtClean="0"/>
          </a:p>
          <a:p>
            <a:r>
              <a:rPr lang="pl-PL" dirty="0" smtClean="0"/>
              <a:t>Najprostszym </a:t>
            </a:r>
            <a:r>
              <a:rPr lang="pl-PL" dirty="0"/>
              <a:t>i najbardziej efektywnym sposobem jego rozwiązania jest wygenerowanie tablicy liderów warstw dla każdego z możliwych syndromów i jej wykorzystywanie w procesie ukrywania i wyodrębniania danych.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Losowe kody liniowe.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026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ymbol zastępczy zawartości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pl-PL" dirty="0"/>
                  <a:t>Na potrzeby modyfikowanego algorytmu wytworzona została macierz kontroli parzystości dla kodu [8,2], o następującej postaci: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𝐻</m:t>
                      </m:r>
                      <m:r>
                        <a:rPr lang="pl-PL" i="1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pl-PL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8"/>
                                    <m:mcJc m:val="center"/>
                                  </m:mcPr>
                                </m:mc>
                              </m:mcs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l-PL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" name="Symbol zastępczy zawartości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 r="-140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Zmodyfikowany algorytm LSB.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1389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Kod posiadający taką macierz kontroli parzystości posiada następujący zbiór liderów warstw odpowiadających syndromom</a:t>
            </a:r>
            <a:r>
              <a:rPr lang="pl-PL" dirty="0" smtClean="0"/>
              <a:t>:</a:t>
            </a:r>
          </a:p>
          <a:p>
            <a:pPr marL="109728" indent="0" algn="just"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Zmodyfikowany algorytm LSB.</a:t>
            </a:r>
            <a:endParaRPr lang="pl-PL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482256"/>
              </p:ext>
            </p:extLst>
          </p:nvPr>
        </p:nvGraphicFramePr>
        <p:xfrm>
          <a:off x="1691680" y="2924944"/>
          <a:ext cx="5897880" cy="2839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7710"/>
                <a:gridCol w="746760"/>
                <a:gridCol w="727710"/>
                <a:gridCol w="746760"/>
                <a:gridCol w="727710"/>
                <a:gridCol w="746760"/>
                <a:gridCol w="727710"/>
                <a:gridCol w="74676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effectLst/>
                        </a:rPr>
                        <a:t>Syndrom</a:t>
                      </a:r>
                      <a:endParaRPr lang="pl-PL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Lider warstwy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Syndrom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Lider warstwy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Syndrom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Lider warstwy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Syndrom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Lider warstwy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100011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110011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00010000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01010000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10010000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11010000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000101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00010100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010101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01010100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100101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10010100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110101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11010100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00011000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01011000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10011000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11011000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000111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00011100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010111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01011100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100111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10011100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110111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11011100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11100000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11100100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11101000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001011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011011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101011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111011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00110000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01110000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00000010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111100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01000010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001101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00000001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011101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01000001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101101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00000110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111101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01000110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00111000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01111000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00001010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01001010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001111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00001001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011111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01001001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101111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00001110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effectLst/>
                        </a:rPr>
                        <a:t>111111</a:t>
                      </a:r>
                      <a:endParaRPr lang="pl-PL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effectLst/>
                        </a:rPr>
                        <a:t>01001110</a:t>
                      </a:r>
                      <a:endParaRPr lang="pl-PL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044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ymbol zastępczy zawartości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pl-PL" dirty="0"/>
                  <a:t>Algorytm ukrywania wiadomości w LSB pikseli danego koloru z wykorzystaniem wyżej wymienionego kodu liniowego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[</m:t>
                    </m:r>
                    <m:r>
                      <a:rPr lang="pl-PL" i="1">
                        <a:latin typeface="Cambria Math"/>
                      </a:rPr>
                      <m:t>𝑛</m:t>
                    </m:r>
                    <m:r>
                      <a:rPr lang="pl-PL" i="1">
                        <a:latin typeface="Cambria Math"/>
                      </a:rPr>
                      <m:t>,</m:t>
                    </m:r>
                    <m:r>
                      <a:rPr lang="pl-PL" i="1">
                        <a:latin typeface="Cambria Math"/>
                      </a:rPr>
                      <m:t>𝑘</m:t>
                    </m:r>
                    <m:r>
                      <a:rPr lang="pl-PL" i="1">
                        <a:latin typeface="Cambria Math"/>
                      </a:rPr>
                      <m:t>]</m:t>
                    </m:r>
                  </m:oMath>
                </a14:m>
                <a:r>
                  <a:rPr lang="pl-PL" dirty="0"/>
                  <a:t> przebiega według poniższych kroków:</a:t>
                </a:r>
              </a:p>
              <a:p>
                <a:pPr marL="624078" lvl="0" indent="-514350">
                  <a:buFont typeface="+mj-lt"/>
                  <a:buAutoNum type="arabicPeriod"/>
                </a:pPr>
                <a:r>
                  <a:rPr lang="pl-PL" dirty="0"/>
                  <a:t>Odczytujemy kolejne </a:t>
                </a:r>
                <a:r>
                  <a:rPr lang="pl-PL" i="1" dirty="0"/>
                  <a:t>n</a:t>
                </a:r>
                <a:r>
                  <a:rPr lang="pl-PL" dirty="0"/>
                  <a:t> bitów nośnika tworząc wektor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𝑥</m:t>
                    </m:r>
                  </m:oMath>
                </a14:m>
                <a:r>
                  <a:rPr lang="pl-PL" dirty="0"/>
                  <a:t> o wymiarach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[1,</m:t>
                    </m:r>
                    <m:r>
                      <a:rPr lang="pl-PL" i="1">
                        <a:latin typeface="Cambria Math"/>
                      </a:rPr>
                      <m:t>𝑛</m:t>
                    </m:r>
                    <m:r>
                      <a:rPr lang="pl-PL" i="1">
                        <a:latin typeface="Cambria Math"/>
                      </a:rPr>
                      <m:t>]</m:t>
                    </m:r>
                  </m:oMath>
                </a14:m>
                <a:r>
                  <a:rPr lang="pl-PL" dirty="0"/>
                  <a:t>.</a:t>
                </a:r>
              </a:p>
              <a:p>
                <a:pPr marL="624078" lvl="0" indent="-514350">
                  <a:buFont typeface="+mj-lt"/>
                  <a:buAutoNum type="arabicPeriod"/>
                </a:pPr>
                <a:r>
                  <a:rPr lang="pl-PL" dirty="0"/>
                  <a:t>Obliczamy iloczyn macierzowy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𝐻𝑥</m:t>
                    </m:r>
                  </m:oMath>
                </a14:m>
                <a:r>
                  <a:rPr lang="pl-PL" dirty="0"/>
                  <a:t>.</a:t>
                </a:r>
              </a:p>
              <a:p>
                <a:pPr marL="624078" lvl="0" indent="-514350">
                  <a:buFont typeface="+mj-lt"/>
                  <a:buAutoNum type="arabicPeriod"/>
                </a:pPr>
                <a:r>
                  <a:rPr lang="pl-PL" dirty="0"/>
                  <a:t>Pobieramy kolejne </a:t>
                </a:r>
                <a:r>
                  <a:rPr lang="pl-PL" i="1" dirty="0"/>
                  <a:t>n-k</a:t>
                </a:r>
                <a:r>
                  <a:rPr lang="pl-PL" dirty="0"/>
                  <a:t> bitów ukrywanej wiadomości, tworząc wektor </a:t>
                </a:r>
                <a:r>
                  <a:rPr lang="pl-PL" i="1" dirty="0"/>
                  <a:t>m</a:t>
                </a:r>
                <a:r>
                  <a:rPr lang="pl-PL" dirty="0"/>
                  <a:t> o wymiarach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[1,</m:t>
                    </m:r>
                    <m:r>
                      <a:rPr lang="pl-PL" i="1">
                        <a:latin typeface="Cambria Math"/>
                      </a:rPr>
                      <m:t>𝑛</m:t>
                    </m:r>
                    <m:r>
                      <a:rPr lang="pl-PL" i="1">
                        <a:latin typeface="Cambria Math"/>
                      </a:rPr>
                      <m:t>−</m:t>
                    </m:r>
                    <m:r>
                      <a:rPr lang="pl-PL" i="1">
                        <a:latin typeface="Cambria Math"/>
                      </a:rPr>
                      <m:t>𝑘</m:t>
                    </m:r>
                    <m:r>
                      <a:rPr lang="pl-PL" i="1">
                        <a:latin typeface="Cambria Math"/>
                      </a:rPr>
                      <m:t>]</m:t>
                    </m:r>
                  </m:oMath>
                </a14:m>
                <a:r>
                  <a:rPr lang="pl-PL" dirty="0"/>
                  <a:t>.</a:t>
                </a:r>
              </a:p>
              <a:p>
                <a:pPr marL="624078" lvl="0" indent="-514350">
                  <a:buFont typeface="+mj-lt"/>
                  <a:buAutoNum type="arabicPeriod"/>
                </a:pPr>
                <a:r>
                  <a:rPr lang="pl-PL" dirty="0"/>
                  <a:t>Obliczamy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𝑠</m:t>
                    </m:r>
                    <m:r>
                      <a:rPr lang="pl-PL" i="1">
                        <a:latin typeface="Cambria Math"/>
                      </a:rPr>
                      <m:t>=</m:t>
                    </m:r>
                    <m:r>
                      <a:rPr lang="pl-PL" i="1">
                        <a:latin typeface="Cambria Math"/>
                      </a:rPr>
                      <m:t>𝑚</m:t>
                    </m:r>
                    <m:r>
                      <a:rPr lang="pl-PL" i="1">
                        <a:latin typeface="Cambria Math"/>
                      </a:rPr>
                      <m:t>−</m:t>
                    </m:r>
                    <m:r>
                      <a:rPr lang="pl-PL" i="1">
                        <a:latin typeface="Cambria Math"/>
                      </a:rPr>
                      <m:t>𝐻𝑥</m:t>
                    </m:r>
                  </m:oMath>
                </a14:m>
                <a:r>
                  <a:rPr lang="pl-PL" dirty="0"/>
                  <a:t>.</a:t>
                </a:r>
              </a:p>
              <a:p>
                <a:pPr marL="624078" lvl="0" indent="-514350">
                  <a:buFont typeface="+mj-lt"/>
                  <a:buAutoNum type="arabicPeriod"/>
                </a:pPr>
                <a:r>
                  <a:rPr lang="pl-PL" dirty="0"/>
                  <a:t>Dla obliczonego </a:t>
                </a:r>
                <a:r>
                  <a:rPr lang="pl-PL" i="1" dirty="0"/>
                  <a:t>s</a:t>
                </a:r>
                <a:r>
                  <a:rPr lang="pl-PL" dirty="0"/>
                  <a:t> wyszukujemy w tabeli 1 odpowiadającego lidera warstwy - </a:t>
                </a:r>
                <a:r>
                  <a:rPr lang="pl-PL" dirty="0" smtClean="0"/>
                  <a:t>wektor </a:t>
                </a:r>
                <a:r>
                  <a:rPr lang="pl-PL" i="1" dirty="0"/>
                  <a:t>e</a:t>
                </a:r>
                <a:r>
                  <a:rPr lang="pl-PL" dirty="0"/>
                  <a:t>.</a:t>
                </a:r>
              </a:p>
              <a:p>
                <a:pPr marL="624078" lvl="0" indent="-514350">
                  <a:buFont typeface="+mj-lt"/>
                  <a:buAutoNum type="arabicPeriod"/>
                </a:pPr>
                <a:r>
                  <a:rPr lang="pl-PL" dirty="0"/>
                  <a:t>Tworzymy wektor </a:t>
                </a:r>
                <a14:m>
                  <m:oMath xmlns:m="http://schemas.openxmlformats.org/officeDocument/2006/math">
                    <m:r>
                      <a:rPr lang="pl-PL" i="1">
                        <a:latin typeface="Cambria Math"/>
                      </a:rPr>
                      <m:t>𝑦</m:t>
                    </m:r>
                    <m:r>
                      <a:rPr lang="pl-PL" i="1">
                        <a:latin typeface="Cambria Math"/>
                      </a:rPr>
                      <m:t>=</m:t>
                    </m:r>
                    <m:r>
                      <a:rPr lang="pl-PL" i="1">
                        <a:latin typeface="Cambria Math"/>
                      </a:rPr>
                      <m:t>𝑥</m:t>
                    </m:r>
                    <m:r>
                      <a:rPr lang="pl-PL" i="1">
                        <a:latin typeface="Cambria Math"/>
                      </a:rPr>
                      <m:t>+</m:t>
                    </m:r>
                    <m:r>
                      <a:rPr lang="pl-PL" i="1">
                        <a:latin typeface="Cambria Math"/>
                      </a:rPr>
                      <m:t>𝑒</m:t>
                    </m:r>
                  </m:oMath>
                </a14:m>
                <a:r>
                  <a:rPr lang="pl-PL" dirty="0"/>
                  <a:t>.</a:t>
                </a:r>
              </a:p>
              <a:p>
                <a:pPr marL="624078" indent="-514350">
                  <a:buFont typeface="+mj-lt"/>
                  <a:buAutoNum type="arabicPeriod"/>
                </a:pPr>
                <a:r>
                  <a:rPr lang="pl-PL" dirty="0"/>
                  <a:t>Zamieniamy wektor </a:t>
                </a:r>
                <a:r>
                  <a:rPr lang="pl-PL" i="1" dirty="0"/>
                  <a:t>x</a:t>
                </a:r>
                <a:r>
                  <a:rPr lang="pl-PL" dirty="0"/>
                  <a:t> nośnika na wektor </a:t>
                </a:r>
                <a:r>
                  <a:rPr lang="pl-PL" i="1" dirty="0"/>
                  <a:t>y</a:t>
                </a:r>
                <a:r>
                  <a:rPr lang="pl-PL" dirty="0"/>
                  <a:t>. Jeżeli pozostały jeszcze nieukryte bity wiadomości, przechodzimy do punktu 1.</a:t>
                </a:r>
              </a:p>
            </p:txBody>
          </p:sp>
        </mc:Choice>
        <mc:Fallback xmlns="">
          <p:sp>
            <p:nvSpPr>
              <p:cNvPr id="2" name="Symbol zastępczy zawartości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887" r="-170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Zmodyfikowany algorytm LSB.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43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ymbol zastępczy zawartości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r>
                  <a:rPr lang="pl-PL" dirty="0"/>
                  <a:t>Dla przedstawionego algorytmu z kodem [8,2] istnieje możliwość ukrycia 2</a:t>
                </a:r>
                <a:r>
                  <a:rPr lang="pl-PL" baseline="30000" dirty="0"/>
                  <a:t>6</a:t>
                </a:r>
                <a:r>
                  <a:rPr lang="pl-PL" dirty="0"/>
                  <a:t>=64 różnych wiadomości binarnych. Wektor kodowy składa się z 8 symboli. </a:t>
                </a:r>
                <a:endParaRPr lang="pl-PL" dirty="0" smtClean="0"/>
              </a:p>
              <a:p>
                <a:r>
                  <a:rPr lang="pl-PL" dirty="0" smtClean="0"/>
                  <a:t>Ukrycie </a:t>
                </a:r>
                <a:r>
                  <a:rPr lang="pl-PL" dirty="0"/>
                  <a:t>wiadomości wymaga zmodyfikowania wektora kodowego, w taki sposób, aby jego syndrom był równy ukrywanej wiadomości. </a:t>
                </a:r>
                <a:endParaRPr lang="pl-PL" dirty="0" smtClean="0"/>
              </a:p>
              <a:p>
                <a:r>
                  <a:rPr lang="pl-PL" dirty="0" smtClean="0"/>
                  <a:t>Na </a:t>
                </a:r>
                <a:r>
                  <a:rPr lang="pl-PL" dirty="0"/>
                  <a:t>podstawie tabeli 1 można zatem określić oczekiwaną liczbę zmian wprowadzonych do nośnika: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𝑅</m:t>
                      </m:r>
                      <m:r>
                        <a:rPr lang="pl-PL" i="1">
                          <a:latin typeface="Cambria Math"/>
                        </a:rPr>
                        <m:t>=0∙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64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+1∙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64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+2∙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64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+3∙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22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64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+4∙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64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+5∙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64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21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pl-PL" dirty="0"/>
              </a:p>
              <a:p>
                <a:r>
                  <a:rPr lang="pl-PL" dirty="0"/>
                  <a:t>Powyższe pozwala na określenie średniego zniekształcenia: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𝐷</m:t>
                      </m:r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pl-PL" i="1">
                                  <a:latin typeface="Cambria Math"/>
                                </a:rPr>
                                <m:t>21</m:t>
                              </m:r>
                            </m:num>
                            <m:den>
                              <m:r>
                                <a:rPr lang="pl-PL" i="1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21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pl-PL" dirty="0"/>
              </a:p>
              <a:p>
                <a:r>
                  <a:rPr lang="pl-PL" dirty="0"/>
                  <a:t>Współczynnik osadzania jest równy: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/>
                        </a:rPr>
                        <m:t>𝐸</m:t>
                      </m:r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𝑛</m:t>
                          </m:r>
                          <m:r>
                            <a:rPr lang="pl-PL" i="1">
                              <a:latin typeface="Cambria Math"/>
                            </a:rPr>
                            <m:t>−</m:t>
                          </m:r>
                          <m:r>
                            <a:rPr lang="pl-PL" i="1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8−2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l-PL" dirty="0"/>
              </a:p>
              <a:p>
                <a:r>
                  <a:rPr lang="pl-PL" dirty="0"/>
                  <a:t>Opierając się na wyznaczonych wartościach współczynnika osadzania oraz średniego </a:t>
                </a:r>
                <a:r>
                  <a:rPr lang="pl-PL" dirty="0" smtClean="0"/>
                  <a:t>zniekształcenia</a:t>
                </a:r>
                <a:r>
                  <a:rPr lang="pl-PL" dirty="0"/>
                  <a:t>, sprawność osadzania jest dana poniżej: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𝐸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𝐷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pl-PL" i="1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l-PL" i="1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pl-PL" i="1">
                                  <a:latin typeface="Cambria Math"/>
                                </a:rPr>
                                <m:t>21</m:t>
                              </m:r>
                            </m:num>
                            <m:den>
                              <m:r>
                                <a:rPr lang="pl-PL" i="1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</m:den>
                      </m:f>
                      <m:r>
                        <a:rPr lang="pl-PL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l-PL" i="1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pl-PL" i="1">
                          <a:latin typeface="Cambria Math"/>
                        </a:rPr>
                        <m:t>≈2,286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" name="Symbol zastępczy zawartości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94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Zmodyfikowany algorytm LSB.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5192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/>
              <a:t>W poniższej tabeli dokonano porównania parametrów proponowanego algorytmu z algorytmami z </a:t>
            </a:r>
            <a:r>
              <a:rPr lang="pl-PL" sz="2000" dirty="0" err="1" smtClean="0"/>
              <a:t>LSB_Hamming</a:t>
            </a:r>
            <a:r>
              <a:rPr lang="pl-PL" sz="2000" dirty="0" smtClean="0"/>
              <a:t>, PM1_Ternary</a:t>
            </a:r>
            <a:r>
              <a:rPr lang="pl-PL" sz="2000" dirty="0"/>
              <a:t>,</a:t>
            </a:r>
            <a:r>
              <a:rPr lang="pl-PL" sz="2000" dirty="0" smtClean="0"/>
              <a:t> </a:t>
            </a:r>
            <a:r>
              <a:rPr lang="pl-PL" sz="2000" dirty="0"/>
              <a:t>a także z podstawowym algorytmem LSB</a:t>
            </a:r>
            <a:r>
              <a:rPr lang="pl-PL" sz="2000" dirty="0" smtClean="0"/>
              <a:t>.</a:t>
            </a:r>
          </a:p>
          <a:p>
            <a:pPr marL="109728" indent="0"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Zmodyfikowany algorytm LSB.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5353284"/>
                  </p:ext>
                </p:extLst>
              </p:nvPr>
            </p:nvGraphicFramePr>
            <p:xfrm>
              <a:off x="611561" y="2798064"/>
              <a:ext cx="8208912" cy="220827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016223"/>
                    <a:gridCol w="1440160"/>
                    <a:gridCol w="1872208"/>
                    <a:gridCol w="2088232"/>
                    <a:gridCol w="792089"/>
                  </a:tblGrid>
                  <a:tr h="0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 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LSB_RLC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LSB_Hamming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PM1_Ternary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LSB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Średnie zniekształcenie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21</m:t>
                                    </m:r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64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Współczynnik osadzania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func>
                                      <m:funcPr>
                                        <m:ctrlPr>
                                          <a:rPr lang="pl-PL" sz="18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pl-PL" sz="1800" i="1">
                                                <a:effectLst/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pl-PL" sz="1800">
                                                <a:effectLst/>
                                                <a:latin typeface="Cambria Math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pl-PL" sz="1800">
                                                <a:effectLst/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pl-PL" sz="1800">
                                            <a:effectLst/>
                                            <a:latin typeface="Cambria Math"/>
                                          </a:rPr>
                                          <m:t>27</m:t>
                                        </m:r>
                                      </m:e>
                                    </m:func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26</m:t>
                                    </m:r>
                                  </m:den>
                                </m:f>
                                <m:r>
                                  <a:rPr lang="pl-PL" sz="1800">
                                    <a:effectLst/>
                                    <a:latin typeface="Cambria Math"/>
                                  </a:rPr>
                                  <m:t>≈0,366</m:t>
                                </m:r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l-PL" sz="1800">
                                    <a:effectLst/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Sprawność osadzania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16</m:t>
                                    </m:r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7</m:t>
                                    </m:r>
                                  </m:den>
                                </m:f>
                                <m:r>
                                  <a:rPr lang="pl-PL" sz="1800">
                                    <a:effectLst/>
                                    <a:latin typeface="Cambria Math"/>
                                  </a:rPr>
                                  <m:t>≈2,286</m:t>
                                </m:r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24</m:t>
                                    </m:r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7</m:t>
                                    </m:r>
                                  </m:den>
                                </m:f>
                                <m:r>
                                  <a:rPr lang="pl-PL" sz="1800">
                                    <a:effectLst/>
                                    <a:latin typeface="Cambria Math"/>
                                  </a:rPr>
                                  <m:t>≈3,429</m:t>
                                </m:r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sz="18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27</m:t>
                                    </m:r>
                                    <m:func>
                                      <m:funcPr>
                                        <m:ctrlPr>
                                          <a:rPr lang="pl-PL" sz="18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pl-PL" sz="1800" i="1">
                                                <a:effectLst/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pl-PL" sz="1800">
                                                <a:effectLst/>
                                                <a:latin typeface="Cambria Math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pl-PL" sz="1800">
                                                <a:effectLst/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pl-PL" sz="1800">
                                            <a:effectLst/>
                                            <a:latin typeface="Cambria Math"/>
                                          </a:rPr>
                                          <m:t>27</m:t>
                                        </m:r>
                                      </m:e>
                                    </m:func>
                                  </m:num>
                                  <m:den>
                                    <m:r>
                                      <a:rPr lang="pl-PL" sz="1800">
                                        <a:effectLst/>
                                        <a:latin typeface="Cambria Math"/>
                                      </a:rPr>
                                      <m:t>26</m:t>
                                    </m:r>
                                  </m:den>
                                </m:f>
                                <m:r>
                                  <a:rPr lang="pl-PL" sz="1800">
                                    <a:effectLst/>
                                    <a:latin typeface="Cambria Math"/>
                                  </a:rPr>
                                  <m:t>≈4,938</m:t>
                                </m:r>
                              </m:oMath>
                            </m:oMathPara>
                          </a14:m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l-PL" sz="1800">
                                    <a:effectLst/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l-PL" sz="18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5353284"/>
                  </p:ext>
                </p:extLst>
              </p:nvPr>
            </p:nvGraphicFramePr>
            <p:xfrm>
              <a:off x="611561" y="2798064"/>
              <a:ext cx="8208912" cy="220827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016223"/>
                    <a:gridCol w="1440160"/>
                    <a:gridCol w="1872208"/>
                    <a:gridCol w="2088232"/>
                    <a:gridCol w="792089"/>
                  </a:tblGrid>
                  <a:tr h="315468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 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LSB_RLC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LSB_Hamming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PM1_Ternary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LSB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30936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Średnie zniekształcenie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40254" t="-56311" r="-330508" b="-2233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84691" t="-56311" r="-154072" b="-2233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54810" t="-56311" r="-37901" b="-2233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936154" t="-56311" b="-223301"/>
                          </a:stretch>
                        </a:blipFill>
                      </a:tcPr>
                    </a:tc>
                  </a:tr>
                  <a:tr h="630936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Współczynnik osadzania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40254" t="-154808" r="-330508" b="-121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84691" t="-154808" r="-154072" b="-121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54810" t="-154808" r="-37901" b="-121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936154" t="-154808" b="-121154"/>
                          </a:stretch>
                        </a:blipFill>
                      </a:tcPr>
                    </a:tc>
                  </a:tr>
                  <a:tr h="630936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l-PL" sz="1800">
                              <a:effectLst/>
                            </a:rPr>
                            <a:t>Sprawność osadzania</a:t>
                          </a:r>
                          <a:endParaRPr lang="pl-PL" sz="18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40254" t="-257282" r="-330508" b="-22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84691" t="-257282" r="-154072" b="-22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54810" t="-257282" r="-37901" b="-22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936154" t="-257282" b="-2233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8734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Implementacja opisanego algorytmu została wykonana w środowisku projektowym Microsoft Visual Studio 2015 z wykorzystaniem języka programowania C#.</a:t>
            </a:r>
          </a:p>
          <a:p>
            <a:r>
              <a:rPr lang="pl-PL" dirty="0"/>
              <a:t>Przyjęto założenia, iż formatem plików, na którym będzie operowała aplikacja będzie BMP z 24-bitową głębią koloru. </a:t>
            </a:r>
            <a:endParaRPr lang="pl-PL" dirty="0" smtClean="0"/>
          </a:p>
          <a:p>
            <a:r>
              <a:rPr lang="pl-PL" dirty="0" smtClean="0"/>
              <a:t>Kanał </a:t>
            </a:r>
            <a:r>
              <a:rPr lang="pl-PL" dirty="0"/>
              <a:t>przenoszący ukrytą treść to kanał koloru niebieskiego. </a:t>
            </a:r>
            <a:endParaRPr lang="pl-PL" dirty="0" smtClean="0"/>
          </a:p>
          <a:p>
            <a:r>
              <a:rPr lang="pl-PL" dirty="0" smtClean="0"/>
              <a:t>Aplikacja </a:t>
            </a:r>
            <a:r>
              <a:rPr lang="pl-PL" dirty="0"/>
              <a:t>pozwala na ukrycie dowolnego </a:t>
            </a:r>
            <a:r>
              <a:rPr lang="pl-PL" dirty="0" smtClean="0"/>
              <a:t>ciągu </a:t>
            </a:r>
            <a:r>
              <a:rPr lang="pl-PL" dirty="0"/>
              <a:t>binarnego, jednakże ze względów pozwalających na uproszczenie procedury testowania założono, że ukrywaną informacją będzie tekst w kodowaniu UTF-8.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Implementacja.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962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Implementacja.</a:t>
            </a:r>
            <a:endParaRPr lang="pl-PL" dirty="0"/>
          </a:p>
        </p:txBody>
      </p:sp>
      <p:pic>
        <p:nvPicPr>
          <p:cNvPr id="4" name="Obraz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760" y="1543761"/>
            <a:ext cx="4575329" cy="4487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393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err="1" smtClean="0"/>
              <a:t>Stegoanaliza</a:t>
            </a:r>
            <a:r>
              <a:rPr lang="pl-PL" sz="3200" dirty="0" smtClean="0"/>
              <a:t>.</a:t>
            </a:r>
            <a:endParaRPr lang="pl-PL" sz="3200" dirty="0"/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/>
              <a:t>Zaproponowany w niniejszej pracy algorytm jest modyfikacją </a:t>
            </a:r>
            <a:r>
              <a:rPr lang="pl-PL" dirty="0" smtClean="0"/>
              <a:t>algorytmu </a:t>
            </a:r>
            <a:r>
              <a:rPr lang="pl-PL" dirty="0"/>
              <a:t>modyfikującego najmniej znaczące bity pikseli (LSB). </a:t>
            </a:r>
            <a:endParaRPr lang="pl-PL" dirty="0" smtClean="0"/>
          </a:p>
          <a:p>
            <a:r>
              <a:rPr lang="pl-PL" dirty="0" smtClean="0"/>
              <a:t>Do przeprowadzenia </a:t>
            </a:r>
            <a:r>
              <a:rPr lang="pl-PL" dirty="0"/>
              <a:t>analizy jego bezpieczeństwa </a:t>
            </a:r>
            <a:r>
              <a:rPr lang="pl-PL" dirty="0" smtClean="0"/>
              <a:t>zostały </a:t>
            </a:r>
            <a:r>
              <a:rPr lang="pl-PL" dirty="0"/>
              <a:t>wykorzystane podstawowe metody mające zastosowanie w wykrywaniu komunikacji prowadzonej poprzez algorytm niezmodyfikowany</a:t>
            </a:r>
            <a:r>
              <a:rPr lang="pl-PL" dirty="0" smtClean="0"/>
              <a:t>.</a:t>
            </a:r>
          </a:p>
          <a:p>
            <a:r>
              <a:rPr lang="pl-PL" dirty="0"/>
              <a:t>W celu przeprowadzania badań przyjęto iż zostaną wykorzystane obrazy z publicznie dostępnej </a:t>
            </a:r>
            <a:r>
              <a:rPr lang="pl-PL" dirty="0" smtClean="0"/>
              <a:t>bazy </a:t>
            </a:r>
            <a:r>
              <a:rPr lang="pl-PL" dirty="0"/>
              <a:t>danych, każdy o wymiarach 300x200 pikseli. </a:t>
            </a:r>
            <a:endParaRPr lang="pl-PL" dirty="0" smtClean="0"/>
          </a:p>
          <a:p>
            <a:r>
              <a:rPr lang="pl-PL" dirty="0" smtClean="0"/>
              <a:t>W </a:t>
            </a:r>
            <a:r>
              <a:rPr lang="pl-PL"/>
              <a:t>obrazach </a:t>
            </a:r>
            <a:r>
              <a:rPr lang="pl-PL" smtClean="0"/>
              <a:t>został </a:t>
            </a:r>
            <a:r>
              <a:rPr lang="pl-PL" dirty="0"/>
              <a:t>ukryty tekst, którego rozmiar będzie równy 5625 bajtów, co będzie oznaczało całkowite wykorzystanie pojemności nośnika.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892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Stegoanaliza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212976"/>
            <a:ext cx="2314546" cy="1475631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212976"/>
            <a:ext cx="2232248" cy="1512168"/>
          </a:xfrm>
          <a:prstGeom prst="rect">
            <a:avLst/>
          </a:prstGeom>
        </p:spPr>
      </p:pic>
      <p:pic>
        <p:nvPicPr>
          <p:cNvPr id="6" name="Obraz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212976"/>
            <a:ext cx="2232248" cy="1512168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755576" y="162880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Obrazy testowe – od lewej </a:t>
            </a:r>
            <a:r>
              <a:rPr lang="pl-PL" dirty="0" err="1" smtClean="0"/>
              <a:t>artichare</a:t>
            </a:r>
            <a:r>
              <a:rPr lang="pl-PL" dirty="0" smtClean="0"/>
              <a:t>, </a:t>
            </a:r>
            <a:r>
              <a:rPr lang="pl-PL" dirty="0" err="1" smtClean="0"/>
              <a:t>sails</a:t>
            </a:r>
            <a:r>
              <a:rPr lang="pl-PL" dirty="0" smtClean="0"/>
              <a:t> i </a:t>
            </a:r>
            <a:r>
              <a:rPr lang="pl-PL" dirty="0" err="1" smtClean="0"/>
              <a:t>tulip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357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err="1" smtClean="0"/>
              <a:t>Stegoanaliza</a:t>
            </a:r>
            <a:r>
              <a:rPr lang="pl-PL" sz="3200" dirty="0" smtClean="0"/>
              <a:t> Chi-kwadrat - </a:t>
            </a:r>
            <a:r>
              <a:rPr lang="pl-PL" sz="3200" dirty="0" err="1" smtClean="0"/>
              <a:t>artichare</a:t>
            </a:r>
            <a:r>
              <a:rPr lang="pl-PL" sz="3200" dirty="0" smtClean="0"/>
              <a:t>.</a:t>
            </a:r>
            <a:endParaRPr lang="pl-PL" sz="3200" dirty="0"/>
          </a:p>
        </p:txBody>
      </p:sp>
      <p:pic>
        <p:nvPicPr>
          <p:cNvPr id="4" name="Obraz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3809518" cy="3665503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238" y="1772815"/>
            <a:ext cx="3511170" cy="366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1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err="1" smtClean="0"/>
              <a:t>Stegoanaliza</a:t>
            </a:r>
            <a:r>
              <a:rPr lang="pl-PL" sz="3200" dirty="0" smtClean="0"/>
              <a:t> Chi-kwadrat - </a:t>
            </a:r>
            <a:r>
              <a:rPr lang="pl-PL" sz="3200" dirty="0" err="1" smtClean="0"/>
              <a:t>sails</a:t>
            </a:r>
            <a:r>
              <a:rPr lang="pl-PL" sz="3200" dirty="0" smtClean="0"/>
              <a:t>.</a:t>
            </a:r>
            <a:endParaRPr lang="pl-PL" sz="3200" dirty="0"/>
          </a:p>
        </p:txBody>
      </p:sp>
      <p:pic>
        <p:nvPicPr>
          <p:cNvPr id="6" name="Obraz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3759100" cy="3543077"/>
          </a:xfrm>
          <a:prstGeom prst="rect">
            <a:avLst/>
          </a:prstGeom>
        </p:spPr>
      </p:pic>
      <p:pic>
        <p:nvPicPr>
          <p:cNvPr id="7" name="Obraz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060" y="1628800"/>
            <a:ext cx="3759100" cy="354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err="1" smtClean="0"/>
              <a:t>Stegoanaliza</a:t>
            </a:r>
            <a:r>
              <a:rPr lang="pl-PL" sz="3200" dirty="0" smtClean="0"/>
              <a:t> Chi-kwadrat - </a:t>
            </a:r>
            <a:r>
              <a:rPr lang="pl-PL" sz="3200" dirty="0" err="1" smtClean="0"/>
              <a:t>tulips</a:t>
            </a:r>
            <a:r>
              <a:rPr lang="pl-PL" sz="3200" dirty="0" smtClean="0"/>
              <a:t>.</a:t>
            </a:r>
            <a:endParaRPr lang="pl-PL" sz="3200" dirty="0"/>
          </a:p>
        </p:txBody>
      </p:sp>
      <p:pic>
        <p:nvPicPr>
          <p:cNvPr id="5" name="Obraz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3384376" cy="3528392"/>
          </a:xfrm>
          <a:prstGeom prst="rect">
            <a:avLst/>
          </a:prstGeom>
        </p:spPr>
      </p:pic>
      <p:pic>
        <p:nvPicPr>
          <p:cNvPr id="8" name="Obraz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07134"/>
            <a:ext cx="3312368" cy="352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23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err="1" smtClean="0"/>
              <a:t>Stegoanaliza</a:t>
            </a:r>
            <a:r>
              <a:rPr lang="pl-PL" sz="3200" dirty="0" smtClean="0"/>
              <a:t> RS.</a:t>
            </a:r>
            <a:endParaRPr lang="pl-PL" sz="3200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712708"/>
              </p:ext>
            </p:extLst>
          </p:nvPr>
        </p:nvGraphicFramePr>
        <p:xfrm>
          <a:off x="611560" y="2060848"/>
          <a:ext cx="7920880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9720"/>
                <a:gridCol w="2640580"/>
                <a:gridCol w="264058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 dirty="0">
                          <a:effectLst/>
                        </a:rPr>
                        <a:t> </a:t>
                      </a:r>
                      <a:endParaRPr lang="pl-PL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Obraz oryginalny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Stegogram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artichare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6,01%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68,18%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sails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13,67%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73,79%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tulips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4,07%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 dirty="0">
                          <a:effectLst/>
                        </a:rPr>
                        <a:t>73,88%</a:t>
                      </a:r>
                      <a:endParaRPr lang="pl-PL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28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err="1" smtClean="0"/>
              <a:t>Stegoanaliza</a:t>
            </a:r>
            <a:r>
              <a:rPr lang="pl-PL" sz="3200" dirty="0" smtClean="0"/>
              <a:t> RS.</a:t>
            </a:r>
            <a:endParaRPr lang="pl-PL" sz="3200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524233"/>
              </p:ext>
            </p:extLst>
          </p:nvPr>
        </p:nvGraphicFramePr>
        <p:xfrm>
          <a:off x="611560" y="2060848"/>
          <a:ext cx="7920880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9720"/>
                <a:gridCol w="2640580"/>
                <a:gridCol w="264058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 dirty="0">
                          <a:effectLst/>
                        </a:rPr>
                        <a:t> </a:t>
                      </a:r>
                      <a:endParaRPr lang="pl-PL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Obraz oryginalny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Stegogram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artichare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6,01%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68,18%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sails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13,67%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73,79%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tulips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>
                          <a:effectLst/>
                        </a:rPr>
                        <a:t>4,07%</a:t>
                      </a:r>
                      <a:endParaRPr lang="pl-PL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800" dirty="0">
                          <a:effectLst/>
                        </a:rPr>
                        <a:t>73,88%</a:t>
                      </a:r>
                      <a:endParaRPr lang="pl-PL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47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Dla </a:t>
            </a:r>
            <a:r>
              <a:rPr lang="pl-PL" dirty="0" err="1"/>
              <a:t>stegoanalizy</a:t>
            </a:r>
            <a:r>
              <a:rPr lang="pl-PL" dirty="0"/>
              <a:t> RS progiem, przy którym można uznać że obraz przenosi ukrytą treść jest ok. 8% zmienionych pikseli. </a:t>
            </a:r>
            <a:endParaRPr lang="pl-PL" dirty="0" smtClean="0"/>
          </a:p>
          <a:p>
            <a:r>
              <a:rPr lang="pl-PL" dirty="0" smtClean="0"/>
              <a:t>Z poprzedniej </a:t>
            </a:r>
            <a:r>
              <a:rPr lang="pl-PL" dirty="0"/>
              <a:t>tabeli wynika, iż zaproponowany algorytm nie jest odporny na ten rodzaj ataku. </a:t>
            </a:r>
            <a:endParaRPr lang="pl-PL" dirty="0" smtClean="0"/>
          </a:p>
          <a:p>
            <a:r>
              <a:rPr lang="pl-PL" dirty="0" smtClean="0"/>
              <a:t>Wynika </a:t>
            </a:r>
            <a:r>
              <a:rPr lang="pl-PL" dirty="0"/>
              <a:t>to z wysokiej wartości średniego zniekształcenia dla proponowanego algorytmu. </a:t>
            </a:r>
            <a:endParaRPr lang="pl-PL" dirty="0" smtClean="0"/>
          </a:p>
          <a:p>
            <a:r>
              <a:rPr lang="pl-PL" dirty="0" smtClean="0"/>
              <a:t>W </a:t>
            </a:r>
            <a:r>
              <a:rPr lang="pl-PL" dirty="0"/>
              <a:t>celu praktycznego jego wykorzystania, algorytm został zmodyfikowany z wykorzystaniem metody </a:t>
            </a:r>
            <a:r>
              <a:rPr lang="pl-PL" dirty="0" smtClean="0"/>
              <a:t>kompresji z [4].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Stegoanaliza</a:t>
            </a:r>
            <a:r>
              <a:rPr lang="pl-PL" dirty="0" smtClean="0"/>
              <a:t> RS.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83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Stegoanaliza</a:t>
            </a:r>
            <a:r>
              <a:rPr lang="pl-PL" dirty="0" smtClean="0"/>
              <a:t> RS.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2586714"/>
              </p:ext>
            </p:extLst>
          </p:nvPr>
        </p:nvGraphicFramePr>
        <p:xfrm>
          <a:off x="539552" y="2132856"/>
          <a:ext cx="7842097" cy="2103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/>
                <a:gridCol w="1728192"/>
                <a:gridCol w="2165974"/>
                <a:gridCol w="272379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 </a:t>
                      </a:r>
                      <a:endParaRPr lang="pl-PL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Obraz oryginalny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Stegogram (algorytm oryginalny)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Stegogram (algorytm zmodyfikowany)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artichare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6,01%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68,18%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25,88%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sails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13,67%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73,79%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2,11%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tulips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4,07%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</a:rPr>
                        <a:t>73,88%</a:t>
                      </a:r>
                      <a:endParaRPr lang="pl-PL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6,09%</a:t>
                      </a:r>
                      <a:endParaRPr lang="pl-PL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8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2800" dirty="0"/>
              <a:t>Algorytmy </a:t>
            </a:r>
            <a:r>
              <a:rPr lang="pl-PL" sz="2800" dirty="0" err="1" smtClean="0"/>
              <a:t>steganograficzne</a:t>
            </a:r>
            <a:r>
              <a:rPr lang="pl-PL" sz="2800" dirty="0" smtClean="0"/>
              <a:t> </a:t>
            </a:r>
            <a:r>
              <a:rPr lang="pl-PL" sz="2800" dirty="0"/>
              <a:t>stosujące losowe kody liniowe cechują się wysokimi możliwościami dostosowania parametrów do wymagań użytkownika, w szczególności szerokie są możliwości doboru współczynnika osadzania</a:t>
            </a:r>
            <a:r>
              <a:rPr lang="pl-PL" sz="2800" dirty="0" smtClean="0"/>
              <a:t>.</a:t>
            </a:r>
          </a:p>
          <a:p>
            <a:r>
              <a:rPr lang="pl-PL" sz="2800" dirty="0"/>
              <a:t>Podstawową wadą wykorzystania losowych kodów liniowych jest wysoka złożoność procesu określania liderów warstw - za najszybszą nadal uznaje się metodę pełnego przeszukania</a:t>
            </a:r>
            <a:r>
              <a:rPr lang="pl-PL" sz="2800" dirty="0" smtClean="0"/>
              <a:t>.</a:t>
            </a:r>
          </a:p>
          <a:p>
            <a:r>
              <a:rPr lang="pl-PL" sz="2800" dirty="0"/>
              <a:t>Zaproponowany algorytm cechuje się wysokim poziomem bezpieczeństwa, będąc w podstawowej wersji odpornym na ataki wizualne oraz </a:t>
            </a:r>
            <a:r>
              <a:rPr lang="pl-PL" sz="2800" dirty="0" err="1"/>
              <a:t>stegoanalizę</a:t>
            </a:r>
            <a:r>
              <a:rPr lang="pl-PL" sz="2800" dirty="0"/>
              <a:t> Chi-kwadrat. </a:t>
            </a:r>
            <a:endParaRPr lang="pl-PL" sz="2800" dirty="0" smtClean="0"/>
          </a:p>
          <a:p>
            <a:r>
              <a:rPr lang="pl-PL" sz="2800" dirty="0" smtClean="0"/>
              <a:t>Uzyskanie </a:t>
            </a:r>
            <a:r>
              <a:rPr lang="pl-PL" sz="2800" dirty="0"/>
              <a:t>odporności na </a:t>
            </a:r>
            <a:r>
              <a:rPr lang="pl-PL" sz="2800" dirty="0" err="1"/>
              <a:t>stegoanalizę</a:t>
            </a:r>
            <a:r>
              <a:rPr lang="pl-PL" sz="2800" dirty="0"/>
              <a:t> RS wymagało wykorzystania funkcji kompresji z [4].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50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pl-PL" dirty="0"/>
              <a:t>[1] K. Kaczyński, </a:t>
            </a:r>
            <a:r>
              <a:rPr lang="pl-PL" dirty="0" err="1"/>
              <a:t>Steganografia</a:t>
            </a:r>
            <a:r>
              <a:rPr lang="pl-PL" dirty="0"/>
              <a:t> z wykorzystaniem optymalnych kodów liniowych, Nowe techniki badań kryminalistycznych a bezpieczeństwo informacji, Red. Nauk. : B. </a:t>
            </a:r>
            <a:r>
              <a:rPr lang="pl-PL" dirty="0" err="1"/>
              <a:t>Hołyst</a:t>
            </a:r>
            <a:r>
              <a:rPr lang="pl-PL" dirty="0"/>
              <a:t>, J. Pomykała, P. </a:t>
            </a:r>
            <a:r>
              <a:rPr lang="pl-PL" dirty="0" err="1"/>
              <a:t>Potejko</a:t>
            </a:r>
            <a:r>
              <a:rPr lang="pl-PL" dirty="0"/>
              <a:t>, Wyd. PWN, </a:t>
            </a:r>
            <a:r>
              <a:rPr lang="pl-PL" dirty="0" err="1"/>
              <a:t>pp</a:t>
            </a:r>
            <a:r>
              <a:rPr lang="pl-PL" dirty="0"/>
              <a:t> 110-120, 2014</a:t>
            </a:r>
          </a:p>
          <a:p>
            <a:pPr marL="109728" indent="0">
              <a:buNone/>
            </a:pPr>
            <a:r>
              <a:rPr lang="pl-PL" dirty="0"/>
              <a:t>[2] J. </a:t>
            </a:r>
            <a:r>
              <a:rPr lang="pl-PL" dirty="0" err="1"/>
              <a:t>Gawinecki</a:t>
            </a:r>
            <a:r>
              <a:rPr lang="pl-PL" dirty="0"/>
              <a:t>, K. Kaczyński, "</a:t>
            </a:r>
            <a:r>
              <a:rPr lang="pl-PL" dirty="0" err="1"/>
              <a:t>Stegodroid</a:t>
            </a:r>
            <a:r>
              <a:rPr lang="pl-PL" dirty="0"/>
              <a:t> – aplikacja mobilna do prowadzenia ukrytej komunikacji", Studia Bezpieczeństwa Narodowego, rok IV nr 6, </a:t>
            </a:r>
            <a:r>
              <a:rPr lang="pl-PL" dirty="0" err="1"/>
              <a:t>pp</a:t>
            </a:r>
            <a:r>
              <a:rPr lang="pl-PL" dirty="0"/>
              <a:t> 139-150, Warszawa 2014</a:t>
            </a:r>
          </a:p>
          <a:p>
            <a:pPr marL="109728" indent="0">
              <a:buNone/>
            </a:pPr>
            <a:r>
              <a:rPr lang="pl-PL" dirty="0"/>
              <a:t>[3] K. Kaczyński, "Algorytm </a:t>
            </a:r>
            <a:r>
              <a:rPr lang="pl-PL" dirty="0" err="1"/>
              <a:t>steganograficzny</a:t>
            </a:r>
            <a:r>
              <a:rPr lang="pl-PL" dirty="0"/>
              <a:t> PM1 wykorzystujący trójkowy kod </a:t>
            </a:r>
            <a:r>
              <a:rPr lang="pl-PL" dirty="0" err="1"/>
              <a:t>Hamminga</a:t>
            </a:r>
            <a:r>
              <a:rPr lang="pl-PL" dirty="0"/>
              <a:t>", Biuletyn WAT nr 4/2015, </a:t>
            </a:r>
            <a:r>
              <a:rPr lang="pl-PL" dirty="0" err="1"/>
              <a:t>pp</a:t>
            </a:r>
            <a:r>
              <a:rPr lang="pl-PL" dirty="0"/>
              <a:t>: 257-267, 2015</a:t>
            </a:r>
          </a:p>
          <a:p>
            <a:pPr marL="109728" indent="0">
              <a:buNone/>
            </a:pPr>
            <a:r>
              <a:rPr lang="pl-PL" dirty="0"/>
              <a:t>[4] K. Kaczyński, "Zmniejszenie wrażliwości zmodyfikowanego algorytmu LSB na wybrane ataki statystyczne", Biuletyn WAT nr 4/2014, </a:t>
            </a:r>
            <a:r>
              <a:rPr lang="pl-PL" dirty="0" err="1"/>
              <a:t>pp</a:t>
            </a:r>
            <a:r>
              <a:rPr lang="pl-PL" dirty="0"/>
              <a:t>: 223-232, 2014</a:t>
            </a:r>
          </a:p>
          <a:p>
            <a:pPr marL="109728" indent="0">
              <a:buNone/>
            </a:pPr>
            <a:r>
              <a:rPr lang="pl-PL" dirty="0"/>
              <a:t>[5] A. </a:t>
            </a:r>
            <a:r>
              <a:rPr lang="pl-PL" dirty="0" err="1"/>
              <a:t>Westfeld</a:t>
            </a:r>
            <a:r>
              <a:rPr lang="pl-PL" dirty="0"/>
              <a:t>, A. </a:t>
            </a:r>
            <a:r>
              <a:rPr lang="pl-PL" dirty="0" err="1"/>
              <a:t>Pfitzmann</a:t>
            </a:r>
            <a:r>
              <a:rPr lang="pl-PL" dirty="0"/>
              <a:t>, "</a:t>
            </a:r>
            <a:r>
              <a:rPr lang="pl-PL" dirty="0" err="1"/>
              <a:t>Attacks</a:t>
            </a:r>
            <a:r>
              <a:rPr lang="pl-PL" dirty="0"/>
              <a:t> on </a:t>
            </a:r>
            <a:r>
              <a:rPr lang="pl-PL" dirty="0" err="1"/>
              <a:t>Steganographic</a:t>
            </a:r>
            <a:r>
              <a:rPr lang="pl-PL" dirty="0"/>
              <a:t> Systems", </a:t>
            </a:r>
            <a:r>
              <a:rPr lang="pl-PL" dirty="0" err="1"/>
              <a:t>Lecture</a:t>
            </a:r>
            <a:r>
              <a:rPr lang="pl-PL" dirty="0"/>
              <a:t> Notes in </a:t>
            </a:r>
            <a:r>
              <a:rPr lang="pl-PL" dirty="0" err="1"/>
              <a:t>Computer</a:t>
            </a:r>
            <a:r>
              <a:rPr lang="pl-PL" dirty="0"/>
              <a:t> Science Vol. 1768, pp. 61-75, </a:t>
            </a:r>
            <a:r>
              <a:rPr lang="pl-PL" dirty="0" err="1"/>
              <a:t>Berline</a:t>
            </a:r>
            <a:r>
              <a:rPr lang="pl-PL" dirty="0"/>
              <a:t> Heidelberg New York 2000</a:t>
            </a:r>
          </a:p>
          <a:p>
            <a:pPr marL="109728" indent="0">
              <a:buNone/>
            </a:pPr>
            <a:r>
              <a:rPr lang="pl-PL" dirty="0"/>
              <a:t>[6] </a:t>
            </a:r>
            <a:r>
              <a:rPr lang="pl-PL" dirty="0" err="1"/>
              <a:t>Marçal</a:t>
            </a:r>
            <a:r>
              <a:rPr lang="pl-PL" dirty="0"/>
              <a:t>, </a:t>
            </a:r>
            <a:r>
              <a:rPr lang="pl-PL" dirty="0" err="1"/>
              <a:t>André</a:t>
            </a:r>
            <a:r>
              <a:rPr lang="pl-PL" dirty="0"/>
              <a:t> RS, Patricia R. Pereira. "A </a:t>
            </a:r>
            <a:r>
              <a:rPr lang="pl-PL" dirty="0" err="1"/>
              <a:t>steganographic</a:t>
            </a:r>
            <a:r>
              <a:rPr lang="pl-PL" dirty="0"/>
              <a:t> </a:t>
            </a:r>
            <a:r>
              <a:rPr lang="pl-PL" dirty="0" err="1"/>
              <a:t>method</a:t>
            </a:r>
            <a:r>
              <a:rPr lang="pl-PL" dirty="0"/>
              <a:t> for </a:t>
            </a:r>
            <a:r>
              <a:rPr lang="pl-PL" dirty="0" err="1"/>
              <a:t>digital</a:t>
            </a:r>
            <a:r>
              <a:rPr lang="pl-PL" dirty="0"/>
              <a:t> </a:t>
            </a:r>
            <a:r>
              <a:rPr lang="pl-PL" dirty="0" err="1"/>
              <a:t>images</a:t>
            </a:r>
            <a:r>
              <a:rPr lang="pl-PL" dirty="0"/>
              <a:t> </a:t>
            </a:r>
            <a:r>
              <a:rPr lang="pl-PL" dirty="0" err="1"/>
              <a:t>robust</a:t>
            </a:r>
            <a:r>
              <a:rPr lang="pl-PL" dirty="0"/>
              <a:t> to RS </a:t>
            </a:r>
            <a:r>
              <a:rPr lang="pl-PL" dirty="0" err="1"/>
              <a:t>steganalysis</a:t>
            </a:r>
            <a:r>
              <a:rPr lang="pl-PL" dirty="0"/>
              <a:t>." International Conference Image Analysis and </a:t>
            </a:r>
            <a:r>
              <a:rPr lang="pl-PL" dirty="0" err="1"/>
              <a:t>Recognition</a:t>
            </a:r>
            <a:r>
              <a:rPr lang="pl-PL" dirty="0"/>
              <a:t>. Springer Berlin Heidelberg, 2005.</a:t>
            </a:r>
          </a:p>
          <a:p>
            <a:pPr marL="109728" indent="0">
              <a:buNone/>
            </a:pPr>
            <a:r>
              <a:rPr lang="pl-PL" dirty="0"/>
              <a:t>[7] Fridrich, J., </a:t>
            </a:r>
            <a:r>
              <a:rPr lang="pl-PL" dirty="0" err="1"/>
              <a:t>Goljan</a:t>
            </a:r>
            <a:r>
              <a:rPr lang="pl-PL" dirty="0"/>
              <a:t>, M., Rui </a:t>
            </a:r>
            <a:r>
              <a:rPr lang="pl-PL" dirty="0" err="1"/>
              <a:t>Du</a:t>
            </a:r>
            <a:r>
              <a:rPr lang="pl-PL" dirty="0"/>
              <a:t>: </a:t>
            </a:r>
            <a:r>
              <a:rPr lang="pl-PL" dirty="0" err="1"/>
              <a:t>Detecting</a:t>
            </a:r>
            <a:r>
              <a:rPr lang="pl-PL" dirty="0"/>
              <a:t> LSB </a:t>
            </a:r>
            <a:r>
              <a:rPr lang="pl-PL" dirty="0" err="1"/>
              <a:t>steganography</a:t>
            </a:r>
            <a:r>
              <a:rPr lang="pl-PL" dirty="0"/>
              <a:t> in </a:t>
            </a:r>
            <a:r>
              <a:rPr lang="pl-PL" dirty="0" err="1"/>
              <a:t>color</a:t>
            </a:r>
            <a:r>
              <a:rPr lang="pl-PL" dirty="0"/>
              <a:t>, and </a:t>
            </a:r>
            <a:r>
              <a:rPr lang="pl-PL" dirty="0" err="1"/>
              <a:t>gray</a:t>
            </a:r>
            <a:r>
              <a:rPr lang="pl-PL" dirty="0"/>
              <a:t>-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images</a:t>
            </a:r>
            <a:r>
              <a:rPr lang="pl-PL" dirty="0"/>
              <a:t>. IEEE Multimedia 8 </a:t>
            </a:r>
            <a:r>
              <a:rPr lang="pl-PL" dirty="0" err="1"/>
              <a:t>pp</a:t>
            </a:r>
            <a:r>
              <a:rPr lang="pl-PL" dirty="0"/>
              <a:t> 22–28, 2001 </a:t>
            </a:r>
          </a:p>
          <a:p>
            <a:pPr marL="109728" indent="0">
              <a:buNone/>
            </a:pPr>
            <a:r>
              <a:rPr lang="pl-PL" dirty="0"/>
              <a:t>[8] Fridrich, J., </a:t>
            </a:r>
            <a:r>
              <a:rPr lang="pl-PL" dirty="0" err="1"/>
              <a:t>Goljan</a:t>
            </a:r>
            <a:r>
              <a:rPr lang="pl-PL" dirty="0"/>
              <a:t>, M., </a:t>
            </a:r>
            <a:r>
              <a:rPr lang="pl-PL" dirty="0" err="1"/>
              <a:t>Hogea</a:t>
            </a:r>
            <a:r>
              <a:rPr lang="pl-PL" dirty="0"/>
              <a:t>, D., </a:t>
            </a:r>
            <a:r>
              <a:rPr lang="pl-PL" dirty="0" err="1"/>
              <a:t>Soukal</a:t>
            </a:r>
            <a:r>
              <a:rPr lang="pl-PL" dirty="0"/>
              <a:t>, D.: </a:t>
            </a:r>
            <a:r>
              <a:rPr lang="pl-PL" dirty="0" err="1"/>
              <a:t>Quantitative</a:t>
            </a:r>
            <a:r>
              <a:rPr lang="pl-PL" dirty="0"/>
              <a:t> </a:t>
            </a:r>
            <a:r>
              <a:rPr lang="pl-PL" dirty="0" err="1"/>
              <a:t>steganalysis</a:t>
            </a:r>
            <a:r>
              <a:rPr lang="pl-PL" dirty="0"/>
              <a:t> of </a:t>
            </a:r>
            <a:r>
              <a:rPr lang="pl-PL" dirty="0" err="1"/>
              <a:t>digital</a:t>
            </a:r>
            <a:r>
              <a:rPr lang="pl-PL" dirty="0"/>
              <a:t> </a:t>
            </a:r>
            <a:r>
              <a:rPr lang="pl-PL" dirty="0" err="1"/>
              <a:t>images</a:t>
            </a:r>
            <a:r>
              <a:rPr lang="pl-PL" dirty="0"/>
              <a:t>: </a:t>
            </a:r>
            <a:r>
              <a:rPr lang="pl-PL" dirty="0" err="1"/>
              <a:t>estimating</a:t>
            </a:r>
            <a:r>
              <a:rPr lang="pl-PL" dirty="0"/>
              <a:t> the </a:t>
            </a:r>
            <a:r>
              <a:rPr lang="pl-PL" dirty="0" err="1"/>
              <a:t>secret</a:t>
            </a:r>
            <a:r>
              <a:rPr lang="pl-PL" dirty="0"/>
              <a:t> </a:t>
            </a:r>
            <a:r>
              <a:rPr lang="pl-PL" dirty="0" err="1"/>
              <a:t>message</a:t>
            </a:r>
            <a:r>
              <a:rPr lang="pl-PL" dirty="0"/>
              <a:t> </a:t>
            </a:r>
            <a:r>
              <a:rPr lang="pl-PL" dirty="0" err="1"/>
              <a:t>length</a:t>
            </a:r>
            <a:r>
              <a:rPr lang="pl-PL" dirty="0"/>
              <a:t>. Multimedia Systems 9, </a:t>
            </a:r>
            <a:r>
              <a:rPr lang="pl-PL" dirty="0" err="1"/>
              <a:t>pp</a:t>
            </a:r>
            <a:r>
              <a:rPr lang="pl-PL" dirty="0"/>
              <a:t> 288–302, 2003 </a:t>
            </a:r>
          </a:p>
          <a:p>
            <a:pPr marL="109728" indent="0">
              <a:buNone/>
            </a:pPr>
            <a:r>
              <a:rPr lang="pl-PL" dirty="0"/>
              <a:t>[9] Mao, </a:t>
            </a:r>
            <a:r>
              <a:rPr lang="pl-PL" dirty="0" err="1"/>
              <a:t>Qian</a:t>
            </a:r>
            <a:r>
              <a:rPr lang="pl-PL" dirty="0"/>
              <a:t>. "A fast </a:t>
            </a:r>
            <a:r>
              <a:rPr lang="pl-PL" dirty="0" err="1"/>
              <a:t>algorithm</a:t>
            </a:r>
            <a:r>
              <a:rPr lang="pl-PL" dirty="0"/>
              <a:t> for </a:t>
            </a:r>
            <a:r>
              <a:rPr lang="pl-PL" dirty="0" err="1"/>
              <a:t>matrix</a:t>
            </a:r>
            <a:r>
              <a:rPr lang="pl-PL" dirty="0"/>
              <a:t> </a:t>
            </a:r>
            <a:r>
              <a:rPr lang="pl-PL" dirty="0" err="1"/>
              <a:t>embedding</a:t>
            </a:r>
            <a:r>
              <a:rPr lang="pl-PL" dirty="0"/>
              <a:t> </a:t>
            </a:r>
            <a:r>
              <a:rPr lang="pl-PL" dirty="0" err="1"/>
              <a:t>steganography</a:t>
            </a:r>
            <a:r>
              <a:rPr lang="pl-PL" dirty="0"/>
              <a:t>." Digital </a:t>
            </a:r>
            <a:r>
              <a:rPr lang="pl-PL" dirty="0" err="1"/>
              <a:t>Signal</a:t>
            </a:r>
            <a:r>
              <a:rPr lang="pl-PL" dirty="0"/>
              <a:t> Processing 25 (2014): 248-254.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Bibliografia.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018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819</TotalTime>
  <Words>1577</Words>
  <Application>Microsoft Office PowerPoint</Application>
  <PresentationFormat>Pokaz na ekranie (4:3)</PresentationFormat>
  <Paragraphs>295</Paragraphs>
  <Slides>24</Slides>
  <Notes>4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5" baseType="lpstr">
      <vt:lpstr>Hol</vt:lpstr>
      <vt:lpstr> Kody korekcyjne w steganografii.</vt:lpstr>
      <vt:lpstr>Wstęp.</vt:lpstr>
      <vt:lpstr>Algorytm LSB.</vt:lpstr>
      <vt:lpstr>Algorytm LSB.</vt:lpstr>
      <vt:lpstr>Losowe kody liniowe.</vt:lpstr>
      <vt:lpstr>Losowe kody liniowe.</vt:lpstr>
      <vt:lpstr>Zmodyfikowany algorytm LSB.</vt:lpstr>
      <vt:lpstr>Zmodyfikowany algorytm LSB.</vt:lpstr>
      <vt:lpstr>Zmodyfikowany algorytm LSB.</vt:lpstr>
      <vt:lpstr>Zmodyfikowany algorytm LSB.</vt:lpstr>
      <vt:lpstr>Zmodyfikowany algorytm LSB.</vt:lpstr>
      <vt:lpstr>Implementacja.</vt:lpstr>
      <vt:lpstr>Implementacja.</vt:lpstr>
      <vt:lpstr>Stegoanaliza.</vt:lpstr>
      <vt:lpstr>Stegoanaliza.</vt:lpstr>
      <vt:lpstr>Stegoanaliza Chi-kwadrat - artichare.</vt:lpstr>
      <vt:lpstr>Stegoanaliza Chi-kwadrat - sails.</vt:lpstr>
      <vt:lpstr>Stegoanaliza Chi-kwadrat - tulips.</vt:lpstr>
      <vt:lpstr>Stegoanaliza RS.</vt:lpstr>
      <vt:lpstr>Stegoanaliza RS.</vt:lpstr>
      <vt:lpstr>Stegoanaliza RS.</vt:lpstr>
      <vt:lpstr>Stegoanaliza RS.</vt:lpstr>
      <vt:lpstr>Podsumowanie.</vt:lpstr>
      <vt:lpstr>Bibliografia.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Znakowanie wodne dokumentów.</dc:title>
  <cp:lastModifiedBy>Kamil</cp:lastModifiedBy>
  <cp:revision>71</cp:revision>
  <dcterms:modified xsi:type="dcterms:W3CDTF">2016-09-10T12:24:19Z</dcterms:modified>
</cp:coreProperties>
</file>