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5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C5104DED-1095-4073-9E0D-BA710A698C54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75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  <p14:section name="Sekcja bez tytułu" id="{59400008-09B4-41DB-9FA6-B0F8E90B1450}">
          <p14:sldIdLst>
            <p14:sldId id="274"/>
            <p14:sldId id="27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09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Zeszy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5875" cap="rnd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Arkusz1!$A$1:$A$204</c:f>
              <c:numCache>
                <c:formatCode>0.00E+00</c:formatCode>
                <c:ptCount val="204"/>
                <c:pt idx="0">
                  <c:v>1000000000</c:v>
                </c:pt>
                <c:pt idx="1">
                  <c:v>1010000000</c:v>
                </c:pt>
                <c:pt idx="2">
                  <c:v>1020000000</c:v>
                </c:pt>
                <c:pt idx="3">
                  <c:v>1030000000</c:v>
                </c:pt>
                <c:pt idx="4">
                  <c:v>1040000000</c:v>
                </c:pt>
                <c:pt idx="5">
                  <c:v>1050000000</c:v>
                </c:pt>
                <c:pt idx="6">
                  <c:v>1060000000</c:v>
                </c:pt>
                <c:pt idx="7">
                  <c:v>1070000000</c:v>
                </c:pt>
                <c:pt idx="8">
                  <c:v>1080000000</c:v>
                </c:pt>
                <c:pt idx="9">
                  <c:v>1090000000</c:v>
                </c:pt>
                <c:pt idx="10">
                  <c:v>1100000000</c:v>
                </c:pt>
                <c:pt idx="11">
                  <c:v>1110000000</c:v>
                </c:pt>
                <c:pt idx="12">
                  <c:v>1120000000</c:v>
                </c:pt>
                <c:pt idx="13">
                  <c:v>1130000000</c:v>
                </c:pt>
                <c:pt idx="14">
                  <c:v>1140000000</c:v>
                </c:pt>
                <c:pt idx="15">
                  <c:v>1150000000</c:v>
                </c:pt>
                <c:pt idx="16">
                  <c:v>1160000000</c:v>
                </c:pt>
                <c:pt idx="17">
                  <c:v>1170000000</c:v>
                </c:pt>
                <c:pt idx="18">
                  <c:v>1180000000</c:v>
                </c:pt>
                <c:pt idx="19">
                  <c:v>1190000000</c:v>
                </c:pt>
                <c:pt idx="20">
                  <c:v>1200000000</c:v>
                </c:pt>
                <c:pt idx="21">
                  <c:v>1210000000</c:v>
                </c:pt>
                <c:pt idx="22">
                  <c:v>1220000000</c:v>
                </c:pt>
                <c:pt idx="23">
                  <c:v>1230000000</c:v>
                </c:pt>
                <c:pt idx="24">
                  <c:v>1240000000</c:v>
                </c:pt>
                <c:pt idx="25">
                  <c:v>1250000000</c:v>
                </c:pt>
                <c:pt idx="26">
                  <c:v>1260000000</c:v>
                </c:pt>
                <c:pt idx="27">
                  <c:v>1270000000</c:v>
                </c:pt>
                <c:pt idx="28">
                  <c:v>1280000000</c:v>
                </c:pt>
                <c:pt idx="29">
                  <c:v>1290000000</c:v>
                </c:pt>
                <c:pt idx="30">
                  <c:v>1300000000</c:v>
                </c:pt>
                <c:pt idx="31">
                  <c:v>1310000000</c:v>
                </c:pt>
                <c:pt idx="32">
                  <c:v>1320000000</c:v>
                </c:pt>
                <c:pt idx="33">
                  <c:v>1330000000</c:v>
                </c:pt>
                <c:pt idx="34">
                  <c:v>1340000000</c:v>
                </c:pt>
                <c:pt idx="35">
                  <c:v>1350000000</c:v>
                </c:pt>
                <c:pt idx="36">
                  <c:v>1360000000</c:v>
                </c:pt>
                <c:pt idx="37">
                  <c:v>1370000000</c:v>
                </c:pt>
                <c:pt idx="38">
                  <c:v>1380000000</c:v>
                </c:pt>
                <c:pt idx="39">
                  <c:v>1390000000</c:v>
                </c:pt>
                <c:pt idx="40">
                  <c:v>1400000000</c:v>
                </c:pt>
                <c:pt idx="41">
                  <c:v>1410000000</c:v>
                </c:pt>
                <c:pt idx="42">
                  <c:v>1420000000</c:v>
                </c:pt>
                <c:pt idx="43">
                  <c:v>1430000000</c:v>
                </c:pt>
                <c:pt idx="44">
                  <c:v>1440000000</c:v>
                </c:pt>
                <c:pt idx="45">
                  <c:v>1450000000</c:v>
                </c:pt>
                <c:pt idx="46">
                  <c:v>1460000000</c:v>
                </c:pt>
                <c:pt idx="47">
                  <c:v>1470000000</c:v>
                </c:pt>
                <c:pt idx="48">
                  <c:v>1480000000</c:v>
                </c:pt>
                <c:pt idx="49">
                  <c:v>1490000000</c:v>
                </c:pt>
                <c:pt idx="50">
                  <c:v>1500000000</c:v>
                </c:pt>
                <c:pt idx="51">
                  <c:v>1510000000</c:v>
                </c:pt>
                <c:pt idx="52">
                  <c:v>1520000000</c:v>
                </c:pt>
                <c:pt idx="53">
                  <c:v>1530000000</c:v>
                </c:pt>
                <c:pt idx="54">
                  <c:v>1540000000</c:v>
                </c:pt>
                <c:pt idx="55">
                  <c:v>1550000000</c:v>
                </c:pt>
                <c:pt idx="56">
                  <c:v>1560000000</c:v>
                </c:pt>
                <c:pt idx="57">
                  <c:v>1570000000</c:v>
                </c:pt>
                <c:pt idx="58">
                  <c:v>1580000000</c:v>
                </c:pt>
                <c:pt idx="59">
                  <c:v>1590000000</c:v>
                </c:pt>
                <c:pt idx="60">
                  <c:v>1600000000</c:v>
                </c:pt>
                <c:pt idx="61">
                  <c:v>1610000000</c:v>
                </c:pt>
                <c:pt idx="62">
                  <c:v>1620000000</c:v>
                </c:pt>
                <c:pt idx="63">
                  <c:v>1630000000</c:v>
                </c:pt>
                <c:pt idx="64">
                  <c:v>1640000000</c:v>
                </c:pt>
                <c:pt idx="65">
                  <c:v>1650000000</c:v>
                </c:pt>
                <c:pt idx="66">
                  <c:v>1660000000</c:v>
                </c:pt>
                <c:pt idx="67">
                  <c:v>1670000000</c:v>
                </c:pt>
                <c:pt idx="68">
                  <c:v>1680000000</c:v>
                </c:pt>
                <c:pt idx="69">
                  <c:v>1690000000</c:v>
                </c:pt>
                <c:pt idx="70">
                  <c:v>1700000000</c:v>
                </c:pt>
                <c:pt idx="71">
                  <c:v>1710000000</c:v>
                </c:pt>
                <c:pt idx="72">
                  <c:v>1720000000</c:v>
                </c:pt>
                <c:pt idx="73">
                  <c:v>1730000000</c:v>
                </c:pt>
                <c:pt idx="74">
                  <c:v>1740000000</c:v>
                </c:pt>
                <c:pt idx="75">
                  <c:v>1750000000</c:v>
                </c:pt>
                <c:pt idx="76">
                  <c:v>1760000000</c:v>
                </c:pt>
                <c:pt idx="77">
                  <c:v>1770000000</c:v>
                </c:pt>
                <c:pt idx="78">
                  <c:v>1780000000</c:v>
                </c:pt>
                <c:pt idx="79">
                  <c:v>1790000000</c:v>
                </c:pt>
                <c:pt idx="80">
                  <c:v>1800000000</c:v>
                </c:pt>
                <c:pt idx="81">
                  <c:v>1810000000</c:v>
                </c:pt>
                <c:pt idx="82">
                  <c:v>1820000000</c:v>
                </c:pt>
                <c:pt idx="83">
                  <c:v>1830000000</c:v>
                </c:pt>
                <c:pt idx="84">
                  <c:v>1840000000</c:v>
                </c:pt>
                <c:pt idx="85">
                  <c:v>1850000000</c:v>
                </c:pt>
                <c:pt idx="86">
                  <c:v>1860000000</c:v>
                </c:pt>
                <c:pt idx="87">
                  <c:v>1870000000</c:v>
                </c:pt>
                <c:pt idx="88">
                  <c:v>1880000000</c:v>
                </c:pt>
                <c:pt idx="89">
                  <c:v>1890000000</c:v>
                </c:pt>
                <c:pt idx="90">
                  <c:v>1900000000</c:v>
                </c:pt>
                <c:pt idx="91">
                  <c:v>1910000000</c:v>
                </c:pt>
                <c:pt idx="92">
                  <c:v>1920000000</c:v>
                </c:pt>
                <c:pt idx="93">
                  <c:v>1930000000</c:v>
                </c:pt>
                <c:pt idx="94">
                  <c:v>1940000000</c:v>
                </c:pt>
                <c:pt idx="95">
                  <c:v>1950000000</c:v>
                </c:pt>
                <c:pt idx="96">
                  <c:v>1960000000</c:v>
                </c:pt>
                <c:pt idx="97">
                  <c:v>1970000000</c:v>
                </c:pt>
                <c:pt idx="98">
                  <c:v>1980000000</c:v>
                </c:pt>
                <c:pt idx="99">
                  <c:v>1990000000</c:v>
                </c:pt>
                <c:pt idx="100">
                  <c:v>2000000000</c:v>
                </c:pt>
                <c:pt idx="101">
                  <c:v>2010000000</c:v>
                </c:pt>
                <c:pt idx="102">
                  <c:v>2020000000</c:v>
                </c:pt>
                <c:pt idx="103">
                  <c:v>2030000000</c:v>
                </c:pt>
                <c:pt idx="104">
                  <c:v>2040000000</c:v>
                </c:pt>
                <c:pt idx="105">
                  <c:v>2050000000</c:v>
                </c:pt>
                <c:pt idx="106">
                  <c:v>2060000000</c:v>
                </c:pt>
                <c:pt idx="107">
                  <c:v>2070000000</c:v>
                </c:pt>
                <c:pt idx="108">
                  <c:v>2080000000</c:v>
                </c:pt>
                <c:pt idx="109">
                  <c:v>2090000000</c:v>
                </c:pt>
                <c:pt idx="110">
                  <c:v>2100000000</c:v>
                </c:pt>
                <c:pt idx="111">
                  <c:v>2110000000</c:v>
                </c:pt>
                <c:pt idx="112">
                  <c:v>2120000000</c:v>
                </c:pt>
                <c:pt idx="113">
                  <c:v>2130000000</c:v>
                </c:pt>
                <c:pt idx="114">
                  <c:v>2140000000</c:v>
                </c:pt>
                <c:pt idx="115">
                  <c:v>2150000000</c:v>
                </c:pt>
                <c:pt idx="116">
                  <c:v>2160000000</c:v>
                </c:pt>
                <c:pt idx="117">
                  <c:v>2170000000</c:v>
                </c:pt>
                <c:pt idx="118">
                  <c:v>2180000000</c:v>
                </c:pt>
                <c:pt idx="119">
                  <c:v>2190000000</c:v>
                </c:pt>
                <c:pt idx="120">
                  <c:v>2200000000</c:v>
                </c:pt>
                <c:pt idx="121">
                  <c:v>2210000000</c:v>
                </c:pt>
                <c:pt idx="122">
                  <c:v>2220000000</c:v>
                </c:pt>
                <c:pt idx="123">
                  <c:v>2230000000</c:v>
                </c:pt>
                <c:pt idx="124">
                  <c:v>2240000000</c:v>
                </c:pt>
                <c:pt idx="125">
                  <c:v>2250000000</c:v>
                </c:pt>
                <c:pt idx="126">
                  <c:v>2260000000</c:v>
                </c:pt>
                <c:pt idx="127">
                  <c:v>2270000000</c:v>
                </c:pt>
                <c:pt idx="128">
                  <c:v>2280000000</c:v>
                </c:pt>
                <c:pt idx="129">
                  <c:v>2290000000</c:v>
                </c:pt>
                <c:pt idx="130">
                  <c:v>2300000000</c:v>
                </c:pt>
                <c:pt idx="131">
                  <c:v>2310000000</c:v>
                </c:pt>
                <c:pt idx="132">
                  <c:v>2320000000</c:v>
                </c:pt>
                <c:pt idx="133">
                  <c:v>2330000000</c:v>
                </c:pt>
                <c:pt idx="134">
                  <c:v>2340000000</c:v>
                </c:pt>
                <c:pt idx="135">
                  <c:v>2350000000</c:v>
                </c:pt>
                <c:pt idx="136">
                  <c:v>2360000000</c:v>
                </c:pt>
                <c:pt idx="137">
                  <c:v>2370000000</c:v>
                </c:pt>
                <c:pt idx="138">
                  <c:v>2380000000</c:v>
                </c:pt>
                <c:pt idx="139">
                  <c:v>2390000000</c:v>
                </c:pt>
                <c:pt idx="140">
                  <c:v>2400000000</c:v>
                </c:pt>
                <c:pt idx="141">
                  <c:v>2410000000</c:v>
                </c:pt>
                <c:pt idx="142">
                  <c:v>2420000000</c:v>
                </c:pt>
                <c:pt idx="143">
                  <c:v>2430000000</c:v>
                </c:pt>
                <c:pt idx="144">
                  <c:v>2440000000</c:v>
                </c:pt>
                <c:pt idx="145">
                  <c:v>2450000000</c:v>
                </c:pt>
                <c:pt idx="146">
                  <c:v>2460000000</c:v>
                </c:pt>
                <c:pt idx="147">
                  <c:v>2470000000</c:v>
                </c:pt>
                <c:pt idx="148">
                  <c:v>2480000000</c:v>
                </c:pt>
                <c:pt idx="149">
                  <c:v>2490000000</c:v>
                </c:pt>
                <c:pt idx="150">
                  <c:v>2500000000</c:v>
                </c:pt>
                <c:pt idx="151">
                  <c:v>2510000000</c:v>
                </c:pt>
                <c:pt idx="152">
                  <c:v>2520000000</c:v>
                </c:pt>
                <c:pt idx="153">
                  <c:v>2530000000</c:v>
                </c:pt>
                <c:pt idx="154">
                  <c:v>2540000000</c:v>
                </c:pt>
                <c:pt idx="155">
                  <c:v>2550000000</c:v>
                </c:pt>
                <c:pt idx="156">
                  <c:v>2560000000</c:v>
                </c:pt>
                <c:pt idx="157">
                  <c:v>2570000000</c:v>
                </c:pt>
                <c:pt idx="158">
                  <c:v>2580000000</c:v>
                </c:pt>
                <c:pt idx="159">
                  <c:v>2590000000</c:v>
                </c:pt>
                <c:pt idx="160">
                  <c:v>2600000000</c:v>
                </c:pt>
                <c:pt idx="161">
                  <c:v>2610000000</c:v>
                </c:pt>
                <c:pt idx="162">
                  <c:v>2620000000</c:v>
                </c:pt>
                <c:pt idx="163">
                  <c:v>2630000000</c:v>
                </c:pt>
                <c:pt idx="164">
                  <c:v>2640000000</c:v>
                </c:pt>
                <c:pt idx="165">
                  <c:v>2650000000</c:v>
                </c:pt>
                <c:pt idx="166">
                  <c:v>2660000000</c:v>
                </c:pt>
                <c:pt idx="167">
                  <c:v>2670000000</c:v>
                </c:pt>
                <c:pt idx="168">
                  <c:v>2680000000</c:v>
                </c:pt>
                <c:pt idx="169">
                  <c:v>2690000000</c:v>
                </c:pt>
                <c:pt idx="170">
                  <c:v>2700000000</c:v>
                </c:pt>
                <c:pt idx="171">
                  <c:v>2710000000</c:v>
                </c:pt>
                <c:pt idx="172">
                  <c:v>2720000000</c:v>
                </c:pt>
                <c:pt idx="173">
                  <c:v>2730000000</c:v>
                </c:pt>
                <c:pt idx="174">
                  <c:v>2740000000</c:v>
                </c:pt>
                <c:pt idx="175">
                  <c:v>2750000000</c:v>
                </c:pt>
                <c:pt idx="176">
                  <c:v>2760000000</c:v>
                </c:pt>
                <c:pt idx="177">
                  <c:v>2770000000</c:v>
                </c:pt>
                <c:pt idx="178">
                  <c:v>2780000000</c:v>
                </c:pt>
                <c:pt idx="179">
                  <c:v>2790000000</c:v>
                </c:pt>
                <c:pt idx="180">
                  <c:v>2800000000</c:v>
                </c:pt>
                <c:pt idx="181">
                  <c:v>2810000000</c:v>
                </c:pt>
                <c:pt idx="182">
                  <c:v>2820000000</c:v>
                </c:pt>
                <c:pt idx="183">
                  <c:v>2830000000</c:v>
                </c:pt>
                <c:pt idx="184">
                  <c:v>2840000000</c:v>
                </c:pt>
                <c:pt idx="185">
                  <c:v>2850000000</c:v>
                </c:pt>
                <c:pt idx="186">
                  <c:v>2860000000</c:v>
                </c:pt>
                <c:pt idx="187">
                  <c:v>2870000000</c:v>
                </c:pt>
                <c:pt idx="188">
                  <c:v>2880000000</c:v>
                </c:pt>
                <c:pt idx="189">
                  <c:v>2890000000</c:v>
                </c:pt>
                <c:pt idx="190">
                  <c:v>2900000000</c:v>
                </c:pt>
                <c:pt idx="191">
                  <c:v>2910000000</c:v>
                </c:pt>
                <c:pt idx="192">
                  <c:v>2920000000</c:v>
                </c:pt>
                <c:pt idx="193">
                  <c:v>2930000000</c:v>
                </c:pt>
                <c:pt idx="194">
                  <c:v>2940000000</c:v>
                </c:pt>
                <c:pt idx="195">
                  <c:v>2950000000</c:v>
                </c:pt>
                <c:pt idx="196">
                  <c:v>2960000000</c:v>
                </c:pt>
                <c:pt idx="197">
                  <c:v>2970000000</c:v>
                </c:pt>
                <c:pt idx="198">
                  <c:v>2980000000</c:v>
                </c:pt>
                <c:pt idx="199">
                  <c:v>2990000000</c:v>
                </c:pt>
                <c:pt idx="200">
                  <c:v>3000000000</c:v>
                </c:pt>
              </c:numCache>
            </c:numRef>
          </c:xVal>
          <c:yVal>
            <c:numRef>
              <c:f>Arkusz1!$B$1:$B$204</c:f>
              <c:numCache>
                <c:formatCode>0.00E+00</c:formatCode>
                <c:ptCount val="204"/>
                <c:pt idx="0">
                  <c:v>-14.018401774000001</c:v>
                </c:pt>
                <c:pt idx="1">
                  <c:v>-14.4310561126</c:v>
                </c:pt>
                <c:pt idx="2">
                  <c:v>-14.920680108299999</c:v>
                </c:pt>
                <c:pt idx="3">
                  <c:v>-14.445768508800001</c:v>
                </c:pt>
                <c:pt idx="4">
                  <c:v>-14.202533907299999</c:v>
                </c:pt>
                <c:pt idx="5">
                  <c:v>-13.9332376241</c:v>
                </c:pt>
                <c:pt idx="6">
                  <c:v>-14.196800165300001</c:v>
                </c:pt>
                <c:pt idx="7">
                  <c:v>-14.654653413</c:v>
                </c:pt>
                <c:pt idx="8">
                  <c:v>-15.723824695199999</c:v>
                </c:pt>
                <c:pt idx="9">
                  <c:v>-16.919405777200001</c:v>
                </c:pt>
                <c:pt idx="10">
                  <c:v>-17.0938706614</c:v>
                </c:pt>
                <c:pt idx="11">
                  <c:v>-16.703013368000001</c:v>
                </c:pt>
                <c:pt idx="12">
                  <c:v>-15.964405364699999</c:v>
                </c:pt>
                <c:pt idx="13">
                  <c:v>-14.8821405638</c:v>
                </c:pt>
                <c:pt idx="14">
                  <c:v>-14.717461502900001</c:v>
                </c:pt>
                <c:pt idx="15">
                  <c:v>-15.1463997498</c:v>
                </c:pt>
                <c:pt idx="16">
                  <c:v>-15.675729305600001</c:v>
                </c:pt>
                <c:pt idx="17">
                  <c:v>-17.3145782203</c:v>
                </c:pt>
                <c:pt idx="18">
                  <c:v>-17.840919701699999</c:v>
                </c:pt>
                <c:pt idx="19">
                  <c:v>-17.206526024599999</c:v>
                </c:pt>
                <c:pt idx="20">
                  <c:v>-15.792096644800001</c:v>
                </c:pt>
                <c:pt idx="21">
                  <c:v>-14.2632843532</c:v>
                </c:pt>
                <c:pt idx="22">
                  <c:v>-13.8174540866</c:v>
                </c:pt>
                <c:pt idx="23">
                  <c:v>-14.0012777913</c:v>
                </c:pt>
                <c:pt idx="24">
                  <c:v>-14.745612486400001</c:v>
                </c:pt>
                <c:pt idx="25">
                  <c:v>-15.357047462100001</c:v>
                </c:pt>
                <c:pt idx="26">
                  <c:v>-15.570795995999999</c:v>
                </c:pt>
                <c:pt idx="27">
                  <c:v>-15.2290401345</c:v>
                </c:pt>
                <c:pt idx="28">
                  <c:v>-14.063694939299999</c:v>
                </c:pt>
                <c:pt idx="29">
                  <c:v>-13.596033841600001</c:v>
                </c:pt>
                <c:pt idx="30">
                  <c:v>-13.8089671783</c:v>
                </c:pt>
                <c:pt idx="31">
                  <c:v>-14.174164446900001</c:v>
                </c:pt>
                <c:pt idx="32">
                  <c:v>-14.9996052509</c:v>
                </c:pt>
                <c:pt idx="33">
                  <c:v>-15.807851084199999</c:v>
                </c:pt>
                <c:pt idx="34">
                  <c:v>-16.447309436000001</c:v>
                </c:pt>
                <c:pt idx="35">
                  <c:v>-15.611369442999999</c:v>
                </c:pt>
                <c:pt idx="36">
                  <c:v>-14.760785948500001</c:v>
                </c:pt>
                <c:pt idx="37">
                  <c:v>-13.7397278544</c:v>
                </c:pt>
                <c:pt idx="38">
                  <c:v>-12.768650381</c:v>
                </c:pt>
                <c:pt idx="39">
                  <c:v>-12.8126386222</c:v>
                </c:pt>
                <c:pt idx="40">
                  <c:v>-13.1076825512</c:v>
                </c:pt>
                <c:pt idx="41">
                  <c:v>-13.8548723459</c:v>
                </c:pt>
                <c:pt idx="42">
                  <c:v>-14.871612776199999</c:v>
                </c:pt>
                <c:pt idx="43">
                  <c:v>-15.884724161999999</c:v>
                </c:pt>
                <c:pt idx="44">
                  <c:v>-15.9712626333</c:v>
                </c:pt>
                <c:pt idx="45">
                  <c:v>-16.057231866999999</c:v>
                </c:pt>
                <c:pt idx="46">
                  <c:v>-15.180100257399999</c:v>
                </c:pt>
                <c:pt idx="47">
                  <c:v>-14.2539782535</c:v>
                </c:pt>
                <c:pt idx="48">
                  <c:v>-14.2837378335</c:v>
                </c:pt>
                <c:pt idx="49">
                  <c:v>-14.0791860026</c:v>
                </c:pt>
                <c:pt idx="50">
                  <c:v>-14.959396656499999</c:v>
                </c:pt>
                <c:pt idx="51">
                  <c:v>-15.9027894924</c:v>
                </c:pt>
                <c:pt idx="52">
                  <c:v>-16.406274346099998</c:v>
                </c:pt>
                <c:pt idx="53">
                  <c:v>-17.4344412236</c:v>
                </c:pt>
                <c:pt idx="54">
                  <c:v>-17.210683090700002</c:v>
                </c:pt>
                <c:pt idx="55">
                  <c:v>-16.693003696600002</c:v>
                </c:pt>
                <c:pt idx="56">
                  <c:v>-16.312253270199999</c:v>
                </c:pt>
                <c:pt idx="57">
                  <c:v>-15.560350677500001</c:v>
                </c:pt>
                <c:pt idx="58">
                  <c:v>-15.716130252299999</c:v>
                </c:pt>
                <c:pt idx="59">
                  <c:v>-16.078951730699998</c:v>
                </c:pt>
                <c:pt idx="60">
                  <c:v>-16.508630973199999</c:v>
                </c:pt>
                <c:pt idx="61">
                  <c:v>-17.367884909099999</c:v>
                </c:pt>
                <c:pt idx="62">
                  <c:v>-18.2668423169</c:v>
                </c:pt>
                <c:pt idx="63">
                  <c:v>-19.025302957299999</c:v>
                </c:pt>
                <c:pt idx="64">
                  <c:v>-18.6834235249</c:v>
                </c:pt>
                <c:pt idx="65">
                  <c:v>-17.330396888300001</c:v>
                </c:pt>
                <c:pt idx="66">
                  <c:v>-16.295081889799999</c:v>
                </c:pt>
                <c:pt idx="67">
                  <c:v>-15.227065319599999</c:v>
                </c:pt>
                <c:pt idx="68">
                  <c:v>-14.7322922864</c:v>
                </c:pt>
                <c:pt idx="69">
                  <c:v>-14.5719259156</c:v>
                </c:pt>
                <c:pt idx="70">
                  <c:v>-15.0176731066</c:v>
                </c:pt>
                <c:pt idx="71">
                  <c:v>-15.593123869099999</c:v>
                </c:pt>
                <c:pt idx="72">
                  <c:v>-16.199390431899999</c:v>
                </c:pt>
                <c:pt idx="73">
                  <c:v>-16.3580383629</c:v>
                </c:pt>
                <c:pt idx="74">
                  <c:v>-16.025277606700001</c:v>
                </c:pt>
                <c:pt idx="75">
                  <c:v>-14.6712773219</c:v>
                </c:pt>
                <c:pt idx="76">
                  <c:v>-13.566423281300001</c:v>
                </c:pt>
                <c:pt idx="77">
                  <c:v>-13.0014381204</c:v>
                </c:pt>
                <c:pt idx="78">
                  <c:v>-12.8556133014</c:v>
                </c:pt>
                <c:pt idx="79">
                  <c:v>-13.1752054227</c:v>
                </c:pt>
                <c:pt idx="80">
                  <c:v>-13.4720667356</c:v>
                </c:pt>
                <c:pt idx="81">
                  <c:v>-14.1894988294</c:v>
                </c:pt>
                <c:pt idx="82">
                  <c:v>-15.1268448144</c:v>
                </c:pt>
                <c:pt idx="83">
                  <c:v>-15.1560017488</c:v>
                </c:pt>
                <c:pt idx="84">
                  <c:v>-14.1570884903</c:v>
                </c:pt>
                <c:pt idx="85">
                  <c:v>-12.977920171999999</c:v>
                </c:pt>
                <c:pt idx="86">
                  <c:v>-12.0383940443</c:v>
                </c:pt>
                <c:pt idx="87">
                  <c:v>-11.595960394800001</c:v>
                </c:pt>
                <c:pt idx="88">
                  <c:v>-11.772577958399999</c:v>
                </c:pt>
                <c:pt idx="89">
                  <c:v>-12.069449577</c:v>
                </c:pt>
                <c:pt idx="90">
                  <c:v>-12.984956009999999</c:v>
                </c:pt>
                <c:pt idx="91">
                  <c:v>-14.0607326469</c:v>
                </c:pt>
                <c:pt idx="92">
                  <c:v>-15.1179610566</c:v>
                </c:pt>
                <c:pt idx="93">
                  <c:v>-15.474200165399999</c:v>
                </c:pt>
                <c:pt idx="94">
                  <c:v>-14.767568542399999</c:v>
                </c:pt>
                <c:pt idx="95">
                  <c:v>-14.322620779299999</c:v>
                </c:pt>
                <c:pt idx="96">
                  <c:v>-14.6706559607</c:v>
                </c:pt>
                <c:pt idx="97">
                  <c:v>-15.3246246446</c:v>
                </c:pt>
                <c:pt idx="98">
                  <c:v>-16.658024894499999</c:v>
                </c:pt>
                <c:pt idx="99">
                  <c:v>-19.138154155599999</c:v>
                </c:pt>
                <c:pt idx="100">
                  <c:v>-22.403608928699999</c:v>
                </c:pt>
                <c:pt idx="101">
                  <c:v>-24.333353435700001</c:v>
                </c:pt>
                <c:pt idx="102">
                  <c:v>-22.201680126500001</c:v>
                </c:pt>
                <c:pt idx="103">
                  <c:v>-20.4317826234</c:v>
                </c:pt>
                <c:pt idx="104">
                  <c:v>-19.486057120600002</c:v>
                </c:pt>
                <c:pt idx="105">
                  <c:v>-19.636095385499999</c:v>
                </c:pt>
                <c:pt idx="106">
                  <c:v>-21.0479268496</c:v>
                </c:pt>
                <c:pt idx="107">
                  <c:v>-24.003913089000001</c:v>
                </c:pt>
                <c:pt idx="108">
                  <c:v>-30.928505732400001</c:v>
                </c:pt>
                <c:pt idx="109">
                  <c:v>-31.378698634500001</c:v>
                </c:pt>
                <c:pt idx="110">
                  <c:v>-26.626990970800001</c:v>
                </c:pt>
                <c:pt idx="111">
                  <c:v>-23.963604759500001</c:v>
                </c:pt>
                <c:pt idx="112">
                  <c:v>-23.725505025099999</c:v>
                </c:pt>
                <c:pt idx="113">
                  <c:v>-24.905138753799999</c:v>
                </c:pt>
                <c:pt idx="114">
                  <c:v>-27.9886575108</c:v>
                </c:pt>
                <c:pt idx="115">
                  <c:v>-30.2863095284</c:v>
                </c:pt>
                <c:pt idx="116">
                  <c:v>-26.751163912100001</c:v>
                </c:pt>
                <c:pt idx="117">
                  <c:v>-22.333512691999999</c:v>
                </c:pt>
                <c:pt idx="118">
                  <c:v>-19.0788424327</c:v>
                </c:pt>
                <c:pt idx="119">
                  <c:v>-18.0677261919</c:v>
                </c:pt>
                <c:pt idx="120">
                  <c:v>-18.0342467796</c:v>
                </c:pt>
                <c:pt idx="121">
                  <c:v>-18.3494831097</c:v>
                </c:pt>
                <c:pt idx="122">
                  <c:v>-19.7618291482</c:v>
                </c:pt>
                <c:pt idx="123">
                  <c:v>-22.3601995177</c:v>
                </c:pt>
                <c:pt idx="124">
                  <c:v>-24.6157495092</c:v>
                </c:pt>
                <c:pt idx="125">
                  <c:v>-23.1959146855</c:v>
                </c:pt>
                <c:pt idx="126">
                  <c:v>-20.319163482299999</c:v>
                </c:pt>
                <c:pt idx="127">
                  <c:v>-18.265248327999998</c:v>
                </c:pt>
                <c:pt idx="128">
                  <c:v>-17.439310574499999</c:v>
                </c:pt>
                <c:pt idx="129">
                  <c:v>-16.8265866761</c:v>
                </c:pt>
                <c:pt idx="130">
                  <c:v>-17.190193789199999</c:v>
                </c:pt>
                <c:pt idx="131">
                  <c:v>-18.6101819332</c:v>
                </c:pt>
                <c:pt idx="132">
                  <c:v>-21.028047851499998</c:v>
                </c:pt>
                <c:pt idx="133">
                  <c:v>-25.446990879400001</c:v>
                </c:pt>
                <c:pt idx="134">
                  <c:v>-34.207214241599999</c:v>
                </c:pt>
                <c:pt idx="135">
                  <c:v>-35.339546934799998</c:v>
                </c:pt>
                <c:pt idx="136">
                  <c:v>-26.056625696499999</c:v>
                </c:pt>
                <c:pt idx="137">
                  <c:v>-22.546345179700001</c:v>
                </c:pt>
                <c:pt idx="138">
                  <c:v>-20.585914975000001</c:v>
                </c:pt>
                <c:pt idx="139">
                  <c:v>-18.963281021699999</c:v>
                </c:pt>
                <c:pt idx="140">
                  <c:v>-18.2653931603</c:v>
                </c:pt>
                <c:pt idx="141">
                  <c:v>-18.0908560789</c:v>
                </c:pt>
                <c:pt idx="142">
                  <c:v>-18.4771207561</c:v>
                </c:pt>
                <c:pt idx="143">
                  <c:v>-19.722227645099998</c:v>
                </c:pt>
                <c:pt idx="144">
                  <c:v>-21.526178490700001</c:v>
                </c:pt>
                <c:pt idx="145">
                  <c:v>-23.383413410599999</c:v>
                </c:pt>
                <c:pt idx="146">
                  <c:v>-23.190736209099999</c:v>
                </c:pt>
                <c:pt idx="147">
                  <c:v>-20.404821915700001</c:v>
                </c:pt>
                <c:pt idx="148">
                  <c:v>-17.848724461300002</c:v>
                </c:pt>
                <c:pt idx="149">
                  <c:v>-16.090171897299999</c:v>
                </c:pt>
                <c:pt idx="150">
                  <c:v>-14.9627839941</c:v>
                </c:pt>
                <c:pt idx="151">
                  <c:v>-14.462421726200001</c:v>
                </c:pt>
                <c:pt idx="152">
                  <c:v>-15.1001809497</c:v>
                </c:pt>
                <c:pt idx="153">
                  <c:v>-16.720873143199999</c:v>
                </c:pt>
                <c:pt idx="154">
                  <c:v>-18.651314997899998</c:v>
                </c:pt>
                <c:pt idx="155">
                  <c:v>-20.371985422000002</c:v>
                </c:pt>
                <c:pt idx="156">
                  <c:v>-19.522250269000001</c:v>
                </c:pt>
                <c:pt idx="157">
                  <c:v>-17.328521776700001</c:v>
                </c:pt>
                <c:pt idx="158">
                  <c:v>-15.4283800297</c:v>
                </c:pt>
                <c:pt idx="159">
                  <c:v>-14.3797985277</c:v>
                </c:pt>
                <c:pt idx="160">
                  <c:v>-14.2549906045</c:v>
                </c:pt>
                <c:pt idx="161">
                  <c:v>-14.868244191100001</c:v>
                </c:pt>
                <c:pt idx="162">
                  <c:v>-16.353646222199998</c:v>
                </c:pt>
                <c:pt idx="163">
                  <c:v>-18.9540895204</c:v>
                </c:pt>
                <c:pt idx="164">
                  <c:v>-22.7320805574</c:v>
                </c:pt>
                <c:pt idx="165">
                  <c:v>-23.478841146200001</c:v>
                </c:pt>
                <c:pt idx="166">
                  <c:v>-19.935963920700001</c:v>
                </c:pt>
                <c:pt idx="167">
                  <c:v>-17.093526285799999</c:v>
                </c:pt>
                <c:pt idx="168">
                  <c:v>-15.741007214</c:v>
                </c:pt>
                <c:pt idx="169">
                  <c:v>-15.4020798787</c:v>
                </c:pt>
                <c:pt idx="170">
                  <c:v>-15.6032473729</c:v>
                </c:pt>
                <c:pt idx="171">
                  <c:v>-16.659953238899998</c:v>
                </c:pt>
                <c:pt idx="172">
                  <c:v>-18.863678241599999</c:v>
                </c:pt>
                <c:pt idx="173">
                  <c:v>-22.2724164274</c:v>
                </c:pt>
                <c:pt idx="174">
                  <c:v>-28.197748047299999</c:v>
                </c:pt>
                <c:pt idx="175">
                  <c:v>-31.1233896271</c:v>
                </c:pt>
                <c:pt idx="176">
                  <c:v>-25.444332832400001</c:v>
                </c:pt>
                <c:pt idx="177">
                  <c:v>-21.939940399600001</c:v>
                </c:pt>
                <c:pt idx="178">
                  <c:v>-21.108192859799999</c:v>
                </c:pt>
                <c:pt idx="179">
                  <c:v>-21.4141872732</c:v>
                </c:pt>
                <c:pt idx="180">
                  <c:v>-21.819252439</c:v>
                </c:pt>
                <c:pt idx="181">
                  <c:v>-22.398478318999999</c:v>
                </c:pt>
                <c:pt idx="182">
                  <c:v>-22.867237304500001</c:v>
                </c:pt>
                <c:pt idx="183">
                  <c:v>-22.959715853199999</c:v>
                </c:pt>
                <c:pt idx="184">
                  <c:v>-24.0807413287</c:v>
                </c:pt>
                <c:pt idx="185">
                  <c:v>-25.607026427099999</c:v>
                </c:pt>
                <c:pt idx="186">
                  <c:v>-29.4134212429</c:v>
                </c:pt>
                <c:pt idx="187">
                  <c:v>-36.915747577300003</c:v>
                </c:pt>
                <c:pt idx="188">
                  <c:v>-28.3887685973</c:v>
                </c:pt>
                <c:pt idx="189">
                  <c:v>-23.817896147300001</c:v>
                </c:pt>
                <c:pt idx="190">
                  <c:v>-20.414645472899998</c:v>
                </c:pt>
                <c:pt idx="191">
                  <c:v>-18.787972623600002</c:v>
                </c:pt>
                <c:pt idx="192">
                  <c:v>-18.716869962600001</c:v>
                </c:pt>
                <c:pt idx="193">
                  <c:v>-19.485857905500001</c:v>
                </c:pt>
                <c:pt idx="194">
                  <c:v>-21.728366043800001</c:v>
                </c:pt>
                <c:pt idx="195">
                  <c:v>-25.402666540999999</c:v>
                </c:pt>
                <c:pt idx="196">
                  <c:v>-30.704644078499999</c:v>
                </c:pt>
                <c:pt idx="197">
                  <c:v>-24.725295129300001</c:v>
                </c:pt>
                <c:pt idx="198">
                  <c:v>-20.1430092875</c:v>
                </c:pt>
                <c:pt idx="199">
                  <c:v>-17.526284755700001</c:v>
                </c:pt>
                <c:pt idx="200">
                  <c:v>-16.139545212600002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912832"/>
        <c:axId val="69913408"/>
      </c:scatterChart>
      <c:valAx>
        <c:axId val="69912832"/>
        <c:scaling>
          <c:orientation val="minMax"/>
          <c:max val="3000000000"/>
          <c:min val="1000000000"/>
        </c:scaling>
        <c:delete val="0"/>
        <c:axPos val="b"/>
        <c:numFmt formatCode="0.0E+00" sourceLinked="0"/>
        <c:majorTickMark val="out"/>
        <c:minorTickMark val="none"/>
        <c:tickLblPos val="nextTo"/>
        <c:crossAx val="69913408"/>
        <c:crossesAt val="-40"/>
        <c:crossBetween val="midCat"/>
      </c:valAx>
      <c:valAx>
        <c:axId val="69913408"/>
        <c:scaling>
          <c:orientation val="minMax"/>
          <c:max val="-1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69912832"/>
        <c:crosses val="autoZero"/>
        <c:crossBetween val="midCat"/>
      </c:valAx>
    </c:plotArea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l-PL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12" Type="http://schemas.openxmlformats.org/officeDocument/2006/relationships/image" Target="../media/image63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11" Type="http://schemas.openxmlformats.org/officeDocument/2006/relationships/image" Target="../media/image62.wmf"/><Relationship Id="rId5" Type="http://schemas.openxmlformats.org/officeDocument/2006/relationships/image" Target="../media/image56.wmf"/><Relationship Id="rId10" Type="http://schemas.openxmlformats.org/officeDocument/2006/relationships/image" Target="../media/image61.wmf"/><Relationship Id="rId4" Type="http://schemas.openxmlformats.org/officeDocument/2006/relationships/image" Target="../media/image55.wmf"/><Relationship Id="rId9" Type="http://schemas.openxmlformats.org/officeDocument/2006/relationships/image" Target="../media/image6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219-7D05-4D51-BBB0-0E1ABDA8C96C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8B907-3C32-45CC-98A1-DDBF10F28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07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219-7D05-4D51-BBB0-0E1ABDA8C96C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8B907-3C32-45CC-98A1-DDBF10F28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466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219-7D05-4D51-BBB0-0E1ABDA8C96C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8B907-3C32-45CC-98A1-DDBF10F28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002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219-7D05-4D51-BBB0-0E1ABDA8C96C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8B907-3C32-45CC-98A1-DDBF10F28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056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219-7D05-4D51-BBB0-0E1ABDA8C96C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8B907-3C32-45CC-98A1-DDBF10F28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27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219-7D05-4D51-BBB0-0E1ABDA8C96C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8B907-3C32-45CC-98A1-DDBF10F28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730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219-7D05-4D51-BBB0-0E1ABDA8C96C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8B907-3C32-45CC-98A1-DDBF10F28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177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219-7D05-4D51-BBB0-0E1ABDA8C96C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8B907-3C32-45CC-98A1-DDBF10F28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813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219-7D05-4D51-BBB0-0E1ABDA8C96C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8B907-3C32-45CC-98A1-DDBF10F28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98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219-7D05-4D51-BBB0-0E1ABDA8C96C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8B907-3C32-45CC-98A1-DDBF10F28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034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219-7D05-4D51-BBB0-0E1ABDA8C96C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8B907-3C32-45CC-98A1-DDBF10F28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327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6E219-7D05-4D51-BBB0-0E1ABDA8C96C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8B907-3C32-45CC-98A1-DDBF10F28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78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6.bin"/><Relationship Id="rId3" Type="http://schemas.openxmlformats.org/officeDocument/2006/relationships/image" Target="../media/image3.png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3.wmf"/><Relationship Id="rId4" Type="http://schemas.openxmlformats.org/officeDocument/2006/relationships/image" Target="../media/image16.pn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3.png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37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42.wmf"/><Relationship Id="rId18" Type="http://schemas.openxmlformats.org/officeDocument/2006/relationships/image" Target="../media/image44.png"/><Relationship Id="rId3" Type="http://schemas.openxmlformats.org/officeDocument/2006/relationships/image" Target="../media/image3.png"/><Relationship Id="rId7" Type="http://schemas.openxmlformats.org/officeDocument/2006/relationships/image" Target="../media/image39.wmf"/><Relationship Id="rId12" Type="http://schemas.openxmlformats.org/officeDocument/2006/relationships/oleObject" Target="../embeddings/oleObject15.bin"/><Relationship Id="rId17" Type="http://schemas.openxmlformats.org/officeDocument/2006/relationships/image" Target="../media/image4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7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41.wmf"/><Relationship Id="rId5" Type="http://schemas.openxmlformats.org/officeDocument/2006/relationships/image" Target="../media/image38.wmf"/><Relationship Id="rId15" Type="http://schemas.openxmlformats.org/officeDocument/2006/relationships/image" Target="../media/image43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40.wmf"/><Relationship Id="rId14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3.png"/><Relationship Id="rId7" Type="http://schemas.openxmlformats.org/officeDocument/2006/relationships/image" Target="../media/image4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48.png"/><Relationship Id="rId4" Type="http://schemas.openxmlformats.org/officeDocument/2006/relationships/image" Target="../media/image47.emf"/><Relationship Id="rId9" Type="http://schemas.openxmlformats.org/officeDocument/2006/relationships/image" Target="../media/image4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56.wmf"/><Relationship Id="rId18" Type="http://schemas.openxmlformats.org/officeDocument/2006/relationships/oleObject" Target="../embeddings/oleObject27.bin"/><Relationship Id="rId26" Type="http://schemas.openxmlformats.org/officeDocument/2006/relationships/image" Target="../media/image64.png"/><Relationship Id="rId3" Type="http://schemas.openxmlformats.org/officeDocument/2006/relationships/image" Target="../media/image3.png"/><Relationship Id="rId21" Type="http://schemas.openxmlformats.org/officeDocument/2006/relationships/image" Target="../media/image60.wmf"/><Relationship Id="rId7" Type="http://schemas.openxmlformats.org/officeDocument/2006/relationships/image" Target="../media/image53.wmf"/><Relationship Id="rId12" Type="http://schemas.openxmlformats.org/officeDocument/2006/relationships/oleObject" Target="../embeddings/oleObject24.bin"/><Relationship Id="rId17" Type="http://schemas.openxmlformats.org/officeDocument/2006/relationships/image" Target="../media/image58.wmf"/><Relationship Id="rId25" Type="http://schemas.openxmlformats.org/officeDocument/2006/relationships/image" Target="../media/image6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6.bin"/><Relationship Id="rId20" Type="http://schemas.openxmlformats.org/officeDocument/2006/relationships/oleObject" Target="../embeddings/oleObject28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55.wmf"/><Relationship Id="rId24" Type="http://schemas.openxmlformats.org/officeDocument/2006/relationships/oleObject" Target="../embeddings/oleObject30.bin"/><Relationship Id="rId5" Type="http://schemas.openxmlformats.org/officeDocument/2006/relationships/image" Target="../media/image52.wmf"/><Relationship Id="rId15" Type="http://schemas.openxmlformats.org/officeDocument/2006/relationships/image" Target="../media/image57.wmf"/><Relationship Id="rId23" Type="http://schemas.openxmlformats.org/officeDocument/2006/relationships/image" Target="../media/image61.wmf"/><Relationship Id="rId28" Type="http://schemas.openxmlformats.org/officeDocument/2006/relationships/image" Target="../media/image63.wmf"/><Relationship Id="rId10" Type="http://schemas.openxmlformats.org/officeDocument/2006/relationships/oleObject" Target="../embeddings/oleObject23.bin"/><Relationship Id="rId19" Type="http://schemas.openxmlformats.org/officeDocument/2006/relationships/image" Target="../media/image59.w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54.wmf"/><Relationship Id="rId14" Type="http://schemas.openxmlformats.org/officeDocument/2006/relationships/oleObject" Target="../embeddings/oleObject25.bin"/><Relationship Id="rId22" Type="http://schemas.openxmlformats.org/officeDocument/2006/relationships/oleObject" Target="../embeddings/oleObject29.bin"/><Relationship Id="rId27" Type="http://schemas.openxmlformats.org/officeDocument/2006/relationships/oleObject" Target="../embeddings/oleObject3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szukajacprzygody.pl/wp-content/uploads/2015/08/koscielisk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3"/>
          <a:stretch/>
        </p:blipFill>
        <p:spPr bwMode="auto">
          <a:xfrm>
            <a:off x="0" y="2989"/>
            <a:ext cx="9144001" cy="685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Symbol zastępczy zawartości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931336" y="286871"/>
            <a:ext cx="6045566" cy="35394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sz="17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sz="17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0" y="2241177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pl-PL" sz="2400" b="1" i="1" dirty="0">
                <a:ln/>
                <a:solidFill>
                  <a:schemeClr val="accent3"/>
                </a:solidFill>
              </a:rPr>
              <a:t>Zastosowanie krzywych planarnych </a:t>
            </a:r>
            <a:endParaRPr lang="pl-PL" sz="2400" b="1" i="1" dirty="0" smtClean="0">
              <a:ln/>
              <a:solidFill>
                <a:schemeClr val="accent3"/>
              </a:solidFill>
            </a:endParaRPr>
          </a:p>
          <a:p>
            <a:pPr algn="ctr"/>
            <a:r>
              <a:rPr lang="pl-PL" sz="2400" b="1" i="1" dirty="0" smtClean="0">
                <a:ln/>
                <a:solidFill>
                  <a:schemeClr val="accent3"/>
                </a:solidFill>
              </a:rPr>
              <a:t>do </a:t>
            </a:r>
            <a:r>
              <a:rPr lang="pl-PL" sz="2400" b="1" i="1" dirty="0">
                <a:ln/>
                <a:solidFill>
                  <a:schemeClr val="accent3"/>
                </a:solidFill>
              </a:rPr>
              <a:t>konstrukcji anten ultraszerokopasmowych</a:t>
            </a:r>
            <a:endParaRPr lang="en-GB" sz="2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0" y="326315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Mateusz Pasternak, Jerzy Pietrasiński</a:t>
            </a:r>
          </a:p>
          <a:p>
            <a:pPr algn="ctr"/>
            <a:r>
              <a:rPr lang="pl-PL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Wydział Elektroniki WAT</a:t>
            </a:r>
          </a:p>
          <a:p>
            <a:pPr algn="ctr"/>
            <a:r>
              <a:rPr lang="pl-PL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mateusz.pasternak@wat.edu.pl</a:t>
            </a:r>
            <a:endParaRPr lang="en-GB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625" y="2989"/>
            <a:ext cx="1028699" cy="104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84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960315" y="1876669"/>
            <a:ext cx="256538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pl-P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Wstęp</a:t>
            </a:r>
          </a:p>
          <a:p>
            <a:pPr marL="342900" indent="-342900">
              <a:buAutoNum type="arabicPeriod"/>
            </a:pPr>
            <a:endParaRPr lang="pl-PL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342900" indent="-342900">
              <a:buAutoNum type="arabicPeriod"/>
            </a:pPr>
            <a:r>
              <a:rPr lang="pl-P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Matematyka i anteny</a:t>
            </a:r>
          </a:p>
          <a:p>
            <a:pPr marL="342900" indent="-342900">
              <a:buAutoNum type="arabicPeriod"/>
            </a:pPr>
            <a:endParaRPr lang="pl-PL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342900" indent="-342900">
              <a:buAutoNum type="arabicPeriod"/>
            </a:pPr>
            <a:r>
              <a:rPr lang="pl-P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Przykłady analiz</a:t>
            </a:r>
          </a:p>
          <a:p>
            <a:pPr marL="342900" indent="-342900">
              <a:buAutoNum type="arabicPeriod"/>
            </a:pPr>
            <a:endParaRPr lang="pl-PL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342900" indent="-342900">
              <a:buAutoNum type="arabicPeriod"/>
            </a:pPr>
            <a:r>
              <a:rPr lang="pl-P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Realizacje praktyczne</a:t>
            </a:r>
            <a:endParaRPr lang="en-GB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7" name="Obi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8189170"/>
              </p:ext>
            </p:extLst>
          </p:nvPr>
        </p:nvGraphicFramePr>
        <p:xfrm>
          <a:off x="565638" y="4803531"/>
          <a:ext cx="8173916" cy="149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Mathcad" r:id="rId4" imgW="7829550" imgH="1323975" progId="Mathcad">
                  <p:embed/>
                </p:oleObj>
              </mc:Choice>
              <mc:Fallback>
                <p:oleObj name="Mathcad" r:id="rId4" imgW="7829550" imgH="1323975" progId="Mathcad">
                  <p:embed/>
                  <p:pic>
                    <p:nvPicPr>
                      <p:cNvPr id="0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638" y="4803531"/>
                        <a:ext cx="8173916" cy="149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486800"/>
              </p:ext>
            </p:extLst>
          </p:nvPr>
        </p:nvGraphicFramePr>
        <p:xfrm>
          <a:off x="5005753" y="3447011"/>
          <a:ext cx="3962399" cy="1905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66057"/>
                <a:gridCol w="566057"/>
                <a:gridCol w="566057"/>
                <a:gridCol w="566057"/>
                <a:gridCol w="566057"/>
                <a:gridCol w="566057"/>
                <a:gridCol w="566057"/>
              </a:tblGrid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1,67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1,67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1,47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1,56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9,87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1,5925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0,096738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2,98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2,95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2,87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2,82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20,022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2,905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0,073258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4,54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4,46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4,22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4,29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29,892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4,3775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0,147958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6,09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5,97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5,75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5,84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40,044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5,9125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0,148857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8,01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7,7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7,28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7,45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49,914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7,61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0,317595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9,92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9,47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9,01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9,06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60,066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9,365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0,423517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11,97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11,47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10,87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10,78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69,936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11,2725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0,556799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14,09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13,43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12,81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12,8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80,088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13,2825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0,613698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16,56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15,73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14,95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14,94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89,958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15,545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0,771254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19,31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18,33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17,39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17,31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100,11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18,085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 dirty="0">
                          <a:effectLst/>
                        </a:rPr>
                        <a:t>0,938847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234" y="1257301"/>
            <a:ext cx="24892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147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550" y="976313"/>
            <a:ext cx="3700463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75" y="4243438"/>
            <a:ext cx="1871663" cy="2512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19163" y="4240213"/>
            <a:ext cx="1895475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161925" y="1552575"/>
            <a:ext cx="843795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ANTENA</a:t>
            </a:r>
          </a:p>
          <a:p>
            <a:endParaRPr lang="pl-PL" dirty="0" smtClean="0"/>
          </a:p>
          <a:p>
            <a:pPr marL="285750" indent="-285750">
              <a:buFontTx/>
              <a:buChar char="-"/>
            </a:pPr>
            <a:r>
              <a:rPr lang="pl-PL" dirty="0" smtClean="0"/>
              <a:t>urządzenie realizujące dwukierunkową konwersję</a:t>
            </a:r>
          </a:p>
          <a:p>
            <a:r>
              <a:rPr lang="pl-PL" dirty="0" smtClean="0"/>
              <a:t>      energii elektrycznej na energię fal elektromagnetycznych</a:t>
            </a:r>
          </a:p>
          <a:p>
            <a:endParaRPr lang="pl-PL" dirty="0" smtClean="0"/>
          </a:p>
          <a:p>
            <a:pPr marL="285750" indent="-285750">
              <a:buFontTx/>
              <a:buChar char="-"/>
            </a:pPr>
            <a:r>
              <a:rPr lang="pl-PL" dirty="0" smtClean="0"/>
              <a:t>układ dopasowania impedancji elektrycznej generatora do impedancji otoczenia</a:t>
            </a:r>
          </a:p>
          <a:p>
            <a:r>
              <a:rPr lang="pl-PL" dirty="0" smtClean="0"/>
              <a:t>      lub dopasowania </a:t>
            </a:r>
            <a:r>
              <a:rPr lang="pl-PL" dirty="0"/>
              <a:t>impedancji elektrycznej </a:t>
            </a:r>
            <a:r>
              <a:rPr lang="pl-PL" dirty="0" smtClean="0"/>
              <a:t>otoczenia do impedancji detektora</a:t>
            </a:r>
          </a:p>
          <a:p>
            <a:pPr marL="285750" indent="-285750">
              <a:buFontTx/>
              <a:buChar char="-"/>
            </a:pPr>
            <a:endParaRPr lang="pl-PL" dirty="0"/>
          </a:p>
          <a:p>
            <a:pPr marL="285750" indent="-285750">
              <a:buFontTx/>
              <a:buChar char="-"/>
            </a:pPr>
            <a:r>
              <a:rPr lang="pl-PL" dirty="0" smtClean="0"/>
              <a:t>zbiór elementarnych źródeł (lub detektorów) promieniowania elektromagnetycznego</a:t>
            </a:r>
            <a:endParaRPr lang="pl-PL" dirty="0"/>
          </a:p>
          <a:p>
            <a:pPr marL="285750" indent="-285750">
              <a:buFontTx/>
              <a:buChar char="-"/>
            </a:pPr>
            <a:endParaRPr lang="en-GB" dirty="0"/>
          </a:p>
        </p:txBody>
      </p:sp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363" y="4857750"/>
            <a:ext cx="1502793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410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Text Box 1028"/>
          <p:cNvSpPr txBox="1">
            <a:spLocks noChangeArrowheads="1"/>
          </p:cNvSpPr>
          <p:nvPr/>
        </p:nvSpPr>
        <p:spPr bwMode="auto">
          <a:xfrm>
            <a:off x="114299" y="1219200"/>
            <a:ext cx="19145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dirty="0" smtClean="0"/>
              <a:t>dipol </a:t>
            </a:r>
            <a:r>
              <a:rPr lang="pl-PL" altLang="en-US" dirty="0"/>
              <a:t>Hertza</a:t>
            </a:r>
          </a:p>
        </p:txBody>
      </p:sp>
      <p:sp>
        <p:nvSpPr>
          <p:cNvPr id="6" name="Freeform 1032"/>
          <p:cNvSpPr>
            <a:spLocks/>
          </p:cNvSpPr>
          <p:nvPr/>
        </p:nvSpPr>
        <p:spPr bwMode="auto">
          <a:xfrm>
            <a:off x="1117600" y="1266825"/>
            <a:ext cx="2857500" cy="2514600"/>
          </a:xfrm>
          <a:custGeom>
            <a:avLst/>
            <a:gdLst>
              <a:gd name="T0" fmla="*/ 0 w 279"/>
              <a:gd name="T1" fmla="*/ 9525 h 264"/>
              <a:gd name="T2" fmla="*/ 2857500 w 279"/>
              <a:gd name="T3" fmla="*/ 9525 h 264"/>
              <a:gd name="T4" fmla="*/ 2857500 w 279"/>
              <a:gd name="T5" fmla="*/ 2514600 h 264"/>
              <a:gd name="T6" fmla="*/ 10242 w 279"/>
              <a:gd name="T7" fmla="*/ 2514600 h 264"/>
              <a:gd name="T8" fmla="*/ 10242 w 279"/>
              <a:gd name="T9" fmla="*/ 0 h 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9" h="264">
                <a:moveTo>
                  <a:pt x="0" y="1"/>
                </a:moveTo>
                <a:lnTo>
                  <a:pt x="279" y="1"/>
                </a:lnTo>
                <a:lnTo>
                  <a:pt x="279" y="264"/>
                </a:lnTo>
                <a:lnTo>
                  <a:pt x="1" y="264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50" y="1090319"/>
            <a:ext cx="3629844" cy="361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" name="Obiek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009643"/>
              </p:ext>
            </p:extLst>
          </p:nvPr>
        </p:nvGraphicFramePr>
        <p:xfrm>
          <a:off x="6751638" y="1281113"/>
          <a:ext cx="1690687" cy="297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0" name="Equation" r:id="rId5" imgW="1104840" imgH="1942920" progId="Equation.DSMT4">
                  <p:embed/>
                </p:oleObj>
              </mc:Choice>
              <mc:Fallback>
                <p:oleObj name="Equation" r:id="rId5" imgW="1104840" imgH="1942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51638" y="1281113"/>
                        <a:ext cx="1690687" cy="2970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i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7796497"/>
              </p:ext>
            </p:extLst>
          </p:nvPr>
        </p:nvGraphicFramePr>
        <p:xfrm>
          <a:off x="1117600" y="4805363"/>
          <a:ext cx="6634163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" name="Equation" r:id="rId7" imgW="4330440" imgH="533160" progId="Equation.DSMT4">
                  <p:embed/>
                </p:oleObj>
              </mc:Choice>
              <mc:Fallback>
                <p:oleObj name="Equation" r:id="rId7" imgW="433044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17600" y="4805363"/>
                        <a:ext cx="6634163" cy="815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iek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9581720"/>
              </p:ext>
            </p:extLst>
          </p:nvPr>
        </p:nvGraphicFramePr>
        <p:xfrm>
          <a:off x="1314450" y="6081712"/>
          <a:ext cx="1396276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Equation" r:id="rId9" imgW="1091880" imgH="279360" progId="Equation.DSMT4">
                  <p:embed/>
                </p:oleObj>
              </mc:Choice>
              <mc:Fallback>
                <p:oleObj name="Equation" r:id="rId9" imgW="1091880" imgH="279360" progId="Equation.DSMT4">
                  <p:embed/>
                  <p:pic>
                    <p:nvPicPr>
                      <p:cNvPr id="0" name="Obi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6081712"/>
                        <a:ext cx="1396276" cy="357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iek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2609146"/>
              </p:ext>
            </p:extLst>
          </p:nvPr>
        </p:nvGraphicFramePr>
        <p:xfrm>
          <a:off x="3508375" y="5922963"/>
          <a:ext cx="2000250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" name="Equation" r:id="rId11" imgW="1562040" imgH="482400" progId="Equation.DSMT4">
                  <p:embed/>
                </p:oleObj>
              </mc:Choice>
              <mc:Fallback>
                <p:oleObj name="Equation" r:id="rId11" imgW="156204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75" y="5922963"/>
                        <a:ext cx="2000250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iek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836154"/>
              </p:ext>
            </p:extLst>
          </p:nvPr>
        </p:nvGraphicFramePr>
        <p:xfrm>
          <a:off x="6388100" y="5954713"/>
          <a:ext cx="1039813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4" name="Equation" r:id="rId13" imgW="812520" imgH="431640" progId="Equation.DSMT4">
                  <p:embed/>
                </p:oleObj>
              </mc:Choice>
              <mc:Fallback>
                <p:oleObj name="Equation" r:id="rId13" imgW="8125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8100" y="5954713"/>
                        <a:ext cx="1039813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5426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7" name="Picture 3078" descr="C:\Documents and Settings\Mateusz Pasternak\Pulpit\Anteny\pole_dipola.gif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66850"/>
            <a:ext cx="4972050" cy="499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67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1371217"/>
            <a:ext cx="7620000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3" y="2881114"/>
            <a:ext cx="7122927" cy="690761"/>
          </a:xfrm>
          <a:prstGeom prst="rect">
            <a:avLst/>
          </a:prstGeom>
        </p:spPr>
      </p:pic>
      <p:pic>
        <p:nvPicPr>
          <p:cNvPr id="8" name="Picture 5" descr="C:\WINDOWS\Pulpit\halfdip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28975" y="3971926"/>
            <a:ext cx="2549524" cy="2549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9681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4224338"/>
            <a:ext cx="26003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4233863"/>
            <a:ext cx="26003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ymbol zastępczy zawartości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4214813"/>
            <a:ext cx="26003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276225" y="3429000"/>
            <a:ext cx="2374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antena wąskopasmowa</a:t>
            </a:r>
            <a:endParaRPr lang="en-GB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3400425" y="3429000"/>
            <a:ext cx="2496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antena szerokopasmowa</a:t>
            </a:r>
            <a:endParaRPr lang="en-GB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6209671" y="3438525"/>
            <a:ext cx="2934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antena </a:t>
            </a:r>
            <a:r>
              <a:rPr lang="pl-PL" dirty="0" err="1" smtClean="0"/>
              <a:t>ultraszerokopasmowa</a:t>
            </a:r>
            <a:endParaRPr lang="en-GB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0" y="1228725"/>
            <a:ext cx="921040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Anteny </a:t>
            </a:r>
            <a:r>
              <a:rPr lang="pl-PL" dirty="0" err="1" smtClean="0"/>
              <a:t>ultraszerokopasmowe</a:t>
            </a:r>
            <a:r>
              <a:rPr lang="pl-PL" dirty="0" smtClean="0"/>
              <a:t> są stosowane:</a:t>
            </a:r>
          </a:p>
          <a:p>
            <a:endParaRPr lang="pl-PL" dirty="0" smtClean="0"/>
          </a:p>
          <a:p>
            <a:pPr marL="285750" indent="-285750">
              <a:buFontTx/>
              <a:buChar char="-"/>
            </a:pPr>
            <a:r>
              <a:rPr lang="pl-PL" dirty="0" smtClean="0"/>
              <a:t>w urządzeniach peryferyjnych o szybkiej transmisji danych i niskiej mocy</a:t>
            </a:r>
          </a:p>
          <a:p>
            <a:pPr marL="285750" indent="-285750">
              <a:buFontTx/>
              <a:buChar char="-"/>
            </a:pPr>
            <a:r>
              <a:rPr lang="pl-PL" dirty="0" smtClean="0"/>
              <a:t>w systemach radarowych penetrujących obszary za optycznie nieprzeźroczystymi przesłonami</a:t>
            </a:r>
          </a:p>
          <a:p>
            <a:r>
              <a:rPr lang="pl-PL" dirty="0" smtClean="0"/>
              <a:t>-     tomografia mikrofalowa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6996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33350" y="1400175"/>
            <a:ext cx="893174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700" dirty="0" smtClean="0"/>
              <a:t>Poszerzenie pasma osiąga się poprzez łączenie wielu anten o różnych częstotliwościach środkowych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2295526"/>
            <a:ext cx="2179637" cy="2124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073275"/>
            <a:ext cx="2068513" cy="248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163" y="2117725"/>
            <a:ext cx="2090737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77813" y="4846638"/>
            <a:ext cx="2852737" cy="165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63" y="4832350"/>
            <a:ext cx="2725737" cy="167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4" descr="http://www.ijser.org/paper/Advancement-in-Ultra-Wideband-Antennas-for-Wearable-Applications/Image_008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0" t="5314" r="30073" b="22222"/>
          <a:stretch/>
        </p:blipFill>
        <p:spPr bwMode="auto">
          <a:xfrm rot="16200000">
            <a:off x="7006100" y="4672473"/>
            <a:ext cx="1676400" cy="202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615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724330"/>
            <a:ext cx="3263782" cy="4351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9840850"/>
              </p:ext>
            </p:extLst>
          </p:nvPr>
        </p:nvGraphicFramePr>
        <p:xfrm>
          <a:off x="4152900" y="1704975"/>
          <a:ext cx="209550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CorelDRAW" r:id="rId5" imgW="2143125" imgH="4448175" progId="CorelDraw.Graphic.12">
                  <p:embed/>
                </p:oleObj>
              </mc:Choice>
              <mc:Fallback>
                <p:oleObj name="CorelDRAW" r:id="rId5" imgW="2143125" imgH="4448175" progId="CorelDraw.Graphic.12">
                  <p:embed/>
                  <p:pic>
                    <p:nvPicPr>
                      <p:cNvPr id="0" name="Obi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2900" y="1704975"/>
                        <a:ext cx="2095500" cy="434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438" y="1757363"/>
            <a:ext cx="2176462" cy="424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097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Picture 2" descr="D:\Artykuły_PDF\GPR\GPRanteny\bow-tie_sy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200150"/>
            <a:ext cx="5715000" cy="522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381000" y="1295400"/>
            <a:ext cx="6600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Do badania własności takich anten stosuje się podejście numeryczne</a:t>
            </a:r>
            <a:endParaRPr lang="en-GB" dirty="0"/>
          </a:p>
        </p:txBody>
      </p:sp>
      <p:sp>
        <p:nvSpPr>
          <p:cNvPr id="6" name="pole tekstowe 5"/>
          <p:cNvSpPr txBox="1"/>
          <p:nvPr/>
        </p:nvSpPr>
        <p:spPr>
          <a:xfrm>
            <a:off x="933450" y="2228850"/>
            <a:ext cx="118134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najczęściej</a:t>
            </a:r>
          </a:p>
          <a:p>
            <a:endParaRPr lang="pl-PL" dirty="0" smtClean="0"/>
          </a:p>
          <a:p>
            <a:r>
              <a:rPr lang="pl-PL" dirty="0" err="1" smtClean="0"/>
              <a:t>FDTD</a:t>
            </a:r>
            <a:endParaRPr lang="pl-PL" dirty="0" smtClean="0"/>
          </a:p>
          <a:p>
            <a:r>
              <a:rPr lang="pl-PL" dirty="0" err="1" smtClean="0"/>
              <a:t>FEM</a:t>
            </a:r>
            <a:endParaRPr lang="pl-PL" dirty="0" smtClean="0"/>
          </a:p>
          <a:p>
            <a:r>
              <a:rPr lang="pl-PL" dirty="0" smtClean="0"/>
              <a:t>BEM</a:t>
            </a: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78" y="4343400"/>
            <a:ext cx="4366921" cy="233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728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925640" y="1416302"/>
            <a:ext cx="5731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Kształt anteny musi spełniać warunek </a:t>
            </a:r>
            <a:r>
              <a:rPr lang="pl-PL" dirty="0" err="1" smtClean="0"/>
              <a:t>samoskalowalności</a:t>
            </a:r>
            <a:endParaRPr lang="en-GB" dirty="0"/>
          </a:p>
        </p:txBody>
      </p:sp>
      <p:graphicFrame>
        <p:nvGraphicFramePr>
          <p:cNvPr id="5" name="Obi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27707"/>
              </p:ext>
            </p:extLst>
          </p:nvPr>
        </p:nvGraphicFramePr>
        <p:xfrm>
          <a:off x="2879622" y="2145059"/>
          <a:ext cx="3349625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5" name="Equation" r:id="rId4" imgW="1650960" imgH="203040" progId="Equation.DSMT4">
                  <p:embed/>
                </p:oleObj>
              </mc:Choice>
              <mc:Fallback>
                <p:oleObj name="Equation" r:id="rId4" imgW="16509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9622" y="2145059"/>
                        <a:ext cx="3349625" cy="4048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1195670" y="3035635"/>
            <a:ext cx="2353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pl-PL" dirty="0" smtClean="0"/>
              <a:t> i 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pl-PL" dirty="0" smtClean="0"/>
              <a:t> – czynniki skali</a:t>
            </a:r>
            <a:endParaRPr lang="en-GB" dirty="0"/>
          </a:p>
        </p:txBody>
      </p:sp>
      <p:sp>
        <p:nvSpPr>
          <p:cNvPr id="7" name="pole tekstowe 6"/>
          <p:cNvSpPr txBox="1"/>
          <p:nvPr/>
        </p:nvSpPr>
        <p:spPr>
          <a:xfrm>
            <a:off x="835630" y="3575695"/>
            <a:ext cx="380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Działając na warunek (1) operatorami  </a:t>
            </a:r>
            <a:endParaRPr lang="en-GB" dirty="0"/>
          </a:p>
        </p:txBody>
      </p:sp>
      <p:sp>
        <p:nvSpPr>
          <p:cNvPr id="8" name="pole tekstowe 7"/>
          <p:cNvSpPr txBox="1"/>
          <p:nvPr/>
        </p:nvSpPr>
        <p:spPr>
          <a:xfrm>
            <a:off x="7327513" y="2180540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(1)</a:t>
            </a:r>
            <a:endParaRPr lang="en-GB" dirty="0"/>
          </a:p>
        </p:txBody>
      </p:sp>
      <p:graphicFrame>
        <p:nvGraphicFramePr>
          <p:cNvPr id="9" name="Obi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2214006"/>
              </p:ext>
            </p:extLst>
          </p:nvPr>
        </p:nvGraphicFramePr>
        <p:xfrm>
          <a:off x="4571045" y="3403967"/>
          <a:ext cx="2063750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6" name="Equation" r:id="rId6" imgW="1295280" imgH="419040" progId="Equation.DSMT4">
                  <p:embed/>
                </p:oleObj>
              </mc:Choice>
              <mc:Fallback>
                <p:oleObj name="Equation" r:id="rId6" imgW="12952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1045" y="3403967"/>
                        <a:ext cx="2063750" cy="7127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rostokąt 9"/>
          <p:cNvSpPr/>
          <p:nvPr/>
        </p:nvSpPr>
        <p:spPr>
          <a:xfrm>
            <a:off x="927825" y="4306458"/>
            <a:ext cx="4746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otrzymuje się </a:t>
            </a:r>
            <a:r>
              <a:rPr lang="pl-PL" dirty="0" smtClean="0"/>
              <a:t>układ czterech równań o postaci:</a:t>
            </a:r>
            <a:endParaRPr lang="en-GB" dirty="0"/>
          </a:p>
        </p:txBody>
      </p:sp>
      <p:graphicFrame>
        <p:nvGraphicFramePr>
          <p:cNvPr id="11" name="Obi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5547952"/>
              </p:ext>
            </p:extLst>
          </p:nvPr>
        </p:nvGraphicFramePr>
        <p:xfrm>
          <a:off x="2735958" y="4959791"/>
          <a:ext cx="3445627" cy="735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7" name="Equation" r:id="rId8" imgW="1828800" imgH="393700" progId="Equation.DSMT4">
                  <p:embed/>
                </p:oleObj>
              </mc:Choice>
              <mc:Fallback>
                <p:oleObj name="Equation" r:id="rId8" imgW="18288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5958" y="4959791"/>
                        <a:ext cx="3445627" cy="7357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ole tekstowe 11"/>
          <p:cNvSpPr txBox="1"/>
          <p:nvPr/>
        </p:nvSpPr>
        <p:spPr>
          <a:xfrm>
            <a:off x="7327513" y="515552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(2)</a:t>
            </a:r>
            <a:endParaRPr lang="en-GB" dirty="0"/>
          </a:p>
        </p:txBody>
      </p:sp>
      <p:sp>
        <p:nvSpPr>
          <p:cNvPr id="13" name="Prostokąt 12"/>
          <p:cNvSpPr/>
          <p:nvPr/>
        </p:nvSpPr>
        <p:spPr>
          <a:xfrm>
            <a:off x="925640" y="6275995"/>
            <a:ext cx="2904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gdzie 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pl-PL" dirty="0" smtClean="0"/>
              <a:t> oznacza 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 D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 y </a:t>
            </a:r>
            <a:r>
              <a:rPr lang="pl-PL" dirty="0" smtClean="0"/>
              <a:t>lub 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pl-PL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2362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054705" y="1036365"/>
            <a:ext cx="76508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Układ czterech równań </a:t>
            </a:r>
            <a:r>
              <a:rPr lang="pl-PL" dirty="0"/>
              <a:t>(2) można łatwo zredukować </a:t>
            </a:r>
            <a:r>
              <a:rPr lang="pl-PL" dirty="0" smtClean="0"/>
              <a:t>do układu dwóch równań:</a:t>
            </a:r>
            <a:endParaRPr lang="en-GB" dirty="0"/>
          </a:p>
        </p:txBody>
      </p:sp>
      <p:graphicFrame>
        <p:nvGraphicFramePr>
          <p:cNvPr id="5" name="Obi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4781300"/>
              </p:ext>
            </p:extLst>
          </p:nvPr>
        </p:nvGraphicFramePr>
        <p:xfrm>
          <a:off x="3578740" y="1531420"/>
          <a:ext cx="2061024" cy="585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9" name="Equation" r:id="rId4" imgW="1473200" imgH="419100" progId="Equation.DSMT4">
                  <p:embed/>
                </p:oleObj>
              </mc:Choice>
              <mc:Fallback>
                <p:oleObj name="Equation" r:id="rId4" imgW="14732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8740" y="1531420"/>
                        <a:ext cx="2061024" cy="5850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8153930"/>
              </p:ext>
            </p:extLst>
          </p:nvPr>
        </p:nvGraphicFramePr>
        <p:xfrm>
          <a:off x="3578740" y="2251501"/>
          <a:ext cx="2041690" cy="540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0" name="Equation" r:id="rId6" imgW="1473200" imgH="393700" progId="Equation.DSMT4">
                  <p:embed/>
                </p:oleObj>
              </mc:Choice>
              <mc:Fallback>
                <p:oleObj name="Equation" r:id="rId6" imgW="14732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8740" y="2251501"/>
                        <a:ext cx="2041690" cy="5400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rostokąt 6"/>
          <p:cNvSpPr/>
          <p:nvPr/>
        </p:nvSpPr>
        <p:spPr>
          <a:xfrm>
            <a:off x="6594075" y="1981471"/>
            <a:ext cx="6300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(3)</a:t>
            </a:r>
            <a:endParaRPr lang="en-GB" dirty="0"/>
          </a:p>
        </p:txBody>
      </p:sp>
      <p:graphicFrame>
        <p:nvGraphicFramePr>
          <p:cNvPr id="8" name="Obi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654874"/>
              </p:ext>
            </p:extLst>
          </p:nvPr>
        </p:nvGraphicFramePr>
        <p:xfrm>
          <a:off x="3889699" y="3348637"/>
          <a:ext cx="1944216" cy="45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1" name="Equation" r:id="rId8" imgW="1028254" imgH="241195" progId="Equation.DSMT4">
                  <p:embed/>
                </p:oleObj>
              </mc:Choice>
              <mc:Fallback>
                <p:oleObj name="Equation" r:id="rId8" imgW="1028254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9699" y="3348637"/>
                        <a:ext cx="1944216" cy="4500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1011477" y="2881570"/>
            <a:ext cx="3612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posiadającego </a:t>
            </a:r>
            <a:r>
              <a:rPr lang="pl-PL" dirty="0"/>
              <a:t>rozwiązanie w postaci</a:t>
            </a:r>
            <a:endParaRPr lang="en-GB" dirty="0"/>
          </a:p>
        </p:txBody>
      </p:sp>
      <p:sp>
        <p:nvSpPr>
          <p:cNvPr id="10" name="Prostokąt 9"/>
          <p:cNvSpPr/>
          <p:nvPr/>
        </p:nvSpPr>
        <p:spPr>
          <a:xfrm>
            <a:off x="1145202" y="4057861"/>
            <a:ext cx="673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gdzie</a:t>
            </a:r>
            <a:endParaRPr lang="en-GB" dirty="0"/>
          </a:p>
        </p:txBody>
      </p:sp>
      <p:graphicFrame>
        <p:nvGraphicFramePr>
          <p:cNvPr id="11" name="Obi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716572"/>
              </p:ext>
            </p:extLst>
          </p:nvPr>
        </p:nvGraphicFramePr>
        <p:xfrm>
          <a:off x="2428648" y="3967851"/>
          <a:ext cx="1103171" cy="637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2" name="Equation" r:id="rId10" imgW="660113" imgH="393529" progId="Equation.DSMT4">
                  <p:embed/>
                </p:oleObj>
              </mc:Choice>
              <mc:Fallback>
                <p:oleObj name="Equation" r:id="rId10" imgW="660113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648" y="3967851"/>
                        <a:ext cx="1103171" cy="6370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i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4465070"/>
              </p:ext>
            </p:extLst>
          </p:nvPr>
        </p:nvGraphicFramePr>
        <p:xfrm>
          <a:off x="3823803" y="3967851"/>
          <a:ext cx="1056814" cy="610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3" name="Equation" r:id="rId12" imgW="660113" imgH="393529" progId="Equation.DSMT4">
                  <p:embed/>
                </p:oleObj>
              </mc:Choice>
              <mc:Fallback>
                <p:oleObj name="Equation" r:id="rId12" imgW="660113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3803" y="3967851"/>
                        <a:ext cx="1056814" cy="6102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i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5373718"/>
              </p:ext>
            </p:extLst>
          </p:nvPr>
        </p:nvGraphicFramePr>
        <p:xfrm>
          <a:off x="5280840" y="4102866"/>
          <a:ext cx="1198258" cy="405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4" name="Equation" r:id="rId14" imgW="660400" imgH="228600" progId="Equation.DSMT4">
                  <p:embed/>
                </p:oleObj>
              </mc:Choice>
              <mc:Fallback>
                <p:oleObj name="Equation" r:id="rId14" imgW="660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0840" y="4102866"/>
                        <a:ext cx="1198258" cy="4050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i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7764308"/>
              </p:ext>
            </p:extLst>
          </p:nvPr>
        </p:nvGraphicFramePr>
        <p:xfrm>
          <a:off x="3547123" y="5588316"/>
          <a:ext cx="1922614" cy="540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5" name="Equation" r:id="rId16" imgW="850531" imgH="241195" progId="Equation.DSMT4">
                  <p:embed/>
                </p:oleObj>
              </mc:Choice>
              <mc:Fallback>
                <p:oleObj name="Equation" r:id="rId16" imgW="850531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7123" y="5588316"/>
                        <a:ext cx="1922614" cy="5400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Prostokąt 14"/>
          <p:cNvSpPr/>
          <p:nvPr/>
        </p:nvSpPr>
        <p:spPr>
          <a:xfrm>
            <a:off x="834567" y="4835347"/>
            <a:ext cx="80911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Po wstawieniu do warunku </a:t>
            </a:r>
            <a:r>
              <a:rPr lang="pl-PL" dirty="0" err="1" smtClean="0"/>
              <a:t>samoskalowalności</a:t>
            </a:r>
            <a:r>
              <a:rPr lang="pl-PL" dirty="0" smtClean="0"/>
              <a:t> otrzymuje się dla struktur planarnych</a:t>
            </a:r>
          </a:p>
          <a:p>
            <a:r>
              <a:rPr lang="pl-PL" dirty="0" smtClean="0"/>
              <a:t>(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= 0</a:t>
            </a:r>
            <a:r>
              <a:rPr lang="pl-PL" dirty="0" smtClean="0"/>
              <a:t>) następującą geometrię anteny</a:t>
            </a:r>
            <a:endParaRPr lang="en-GB" dirty="0"/>
          </a:p>
        </p:txBody>
      </p:sp>
      <p:sp>
        <p:nvSpPr>
          <p:cNvPr id="16" name="Prostokąt 15"/>
          <p:cNvSpPr/>
          <p:nvPr/>
        </p:nvSpPr>
        <p:spPr>
          <a:xfrm>
            <a:off x="1476893" y="6211417"/>
            <a:ext cx="57095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pl-PL" dirty="0" smtClean="0"/>
              <a:t>jest współczynnikiem rozszerzania się geometrii struktury</a:t>
            </a:r>
          </a:p>
          <a:p>
            <a:r>
              <a:rPr lang="pl-PL" dirty="0" smtClean="0"/>
              <a:t>      połowa szerokości apertury na końcu anteny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Prostokąt 16"/>
              <p:cNvSpPr/>
              <p:nvPr/>
            </p:nvSpPr>
            <p:spPr>
              <a:xfrm>
                <a:off x="1476893" y="6488416"/>
                <a:ext cx="4635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GB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Prostokąt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893" y="6488416"/>
                <a:ext cx="463525" cy="369332"/>
              </a:xfrm>
              <a:prstGeom prst="rect">
                <a:avLst/>
              </a:prstGeom>
              <a:blipFill rotWithShape="1">
                <a:blip r:embed="rId18"/>
                <a:stretch>
                  <a:fillRect r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9947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Obraz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385" y="1782767"/>
            <a:ext cx="3312001" cy="25202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ole tekstowe 4"/>
          <p:cNvSpPr txBox="1"/>
          <p:nvPr/>
        </p:nvSpPr>
        <p:spPr>
          <a:xfrm>
            <a:off x="648424" y="1250368"/>
            <a:ext cx="8362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Zestawiając ze sobą pary parametrów        oraz </a:t>
            </a:r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otrzymuje się gotową geometrię anteny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rostokąt 5"/>
              <p:cNvSpPr/>
              <p:nvPr/>
            </p:nvSpPr>
            <p:spPr>
              <a:xfrm>
                <a:off x="4241021" y="1252747"/>
                <a:ext cx="4635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GB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Prostoką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021" y="1252747"/>
                <a:ext cx="463525" cy="369332"/>
              </a:xfrm>
              <a:prstGeom prst="rect">
                <a:avLst/>
              </a:prstGeom>
              <a:blipFill rotWithShape="1">
                <a:blip r:embed="rId5"/>
                <a:stretch>
                  <a:fillRect r="-15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Prostokąt 6"/>
          <p:cNvSpPr/>
          <p:nvPr/>
        </p:nvSpPr>
        <p:spPr>
          <a:xfrm>
            <a:off x="648424" y="4535723"/>
            <a:ext cx="8127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Dla takiego profilu model rozkładu prądu </a:t>
            </a:r>
            <a:r>
              <a:rPr lang="pl-PL" dirty="0" smtClean="0"/>
              <a:t>dla zadanej </a:t>
            </a:r>
            <a:r>
              <a:rPr lang="pl-PL" dirty="0"/>
              <a:t>długości fali wyraża się </a:t>
            </a:r>
            <a:r>
              <a:rPr lang="pl-PL" dirty="0" smtClean="0"/>
              <a:t>poprzez:</a:t>
            </a:r>
            <a:endParaRPr lang="en-GB" dirty="0"/>
          </a:p>
        </p:txBody>
      </p:sp>
      <p:graphicFrame>
        <p:nvGraphicFramePr>
          <p:cNvPr id="8" name="Obi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356201"/>
              </p:ext>
            </p:extLst>
          </p:nvPr>
        </p:nvGraphicFramePr>
        <p:xfrm>
          <a:off x="1721414" y="5068132"/>
          <a:ext cx="5966263" cy="729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Equation" r:id="rId6" imgW="3898900" imgH="469900" progId="Equation.DSMT4">
                  <p:embed/>
                </p:oleObj>
              </mc:Choice>
              <mc:Fallback>
                <p:oleObj name="Equation" r:id="rId6" imgW="38989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1414" y="5068132"/>
                        <a:ext cx="5966263" cy="7293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i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0459034"/>
              </p:ext>
            </p:extLst>
          </p:nvPr>
        </p:nvGraphicFramePr>
        <p:xfrm>
          <a:off x="1108278" y="6007656"/>
          <a:ext cx="315035" cy="378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Equation" r:id="rId8" imgW="190500" imgH="228600" progId="Equation.DSMT4">
                  <p:embed/>
                </p:oleObj>
              </mc:Choice>
              <mc:Fallback>
                <p:oleObj name="Equation" r:id="rId8" imgW="1905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8278" y="6007656"/>
                        <a:ext cx="315035" cy="3780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rostokąt 9"/>
          <p:cNvSpPr/>
          <p:nvPr/>
        </p:nvSpPr>
        <p:spPr>
          <a:xfrm>
            <a:off x="1537973" y="6052661"/>
            <a:ext cx="2703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współrzędna końca </a:t>
            </a:r>
            <a:r>
              <a:rPr lang="pl-PL" dirty="0"/>
              <a:t>anteny</a:t>
            </a:r>
            <a:endParaRPr lang="en-GB" dirty="0"/>
          </a:p>
        </p:txBody>
      </p:sp>
      <p:sp>
        <p:nvSpPr>
          <p:cNvPr id="11" name="Prostokąt 10"/>
          <p:cNvSpPr/>
          <p:nvPr/>
        </p:nvSpPr>
        <p:spPr>
          <a:xfrm>
            <a:off x="1108279" y="6421993"/>
            <a:ext cx="3452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pl-PL" dirty="0" smtClean="0"/>
              <a:t>    parametr opisujący zanik prądu</a:t>
            </a:r>
            <a:endParaRPr lang="en-GB" dirty="0"/>
          </a:p>
        </p:txBody>
      </p:sp>
      <p:sp>
        <p:nvSpPr>
          <p:cNvPr id="12" name="Prostokąt 11"/>
          <p:cNvSpPr/>
          <p:nvPr/>
        </p:nvSpPr>
        <p:spPr>
          <a:xfrm>
            <a:off x="5653785" y="2637862"/>
            <a:ext cx="3086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Impedancja wejściowa anteny </a:t>
            </a:r>
          </a:p>
          <a:p>
            <a:r>
              <a:rPr lang="pl-PL" dirty="0" smtClean="0"/>
              <a:t>Powinna wynosić 50 </a:t>
            </a:r>
            <a:r>
              <a:rPr lang="pl-PL" dirty="0" smtClean="0">
                <a:latin typeface="Symbol" pitchFamily="18" charset="2"/>
              </a:rPr>
              <a:t>W</a:t>
            </a:r>
            <a:endParaRPr lang="en-GB" dirty="0">
              <a:latin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22986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6718135" y="2523660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p =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GB" dirty="0"/>
          </a:p>
        </p:txBody>
      </p:sp>
      <p:sp>
        <p:nvSpPr>
          <p:cNvPr id="7" name="Prostokąt 6"/>
          <p:cNvSpPr/>
          <p:nvPr/>
        </p:nvSpPr>
        <p:spPr>
          <a:xfrm>
            <a:off x="7032763" y="4751285"/>
            <a:ext cx="801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p =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en-GB" dirty="0"/>
          </a:p>
        </p:txBody>
      </p:sp>
      <p:sp>
        <p:nvSpPr>
          <p:cNvPr id="8" name="pole tekstowe 7"/>
          <p:cNvSpPr txBox="1"/>
          <p:nvPr/>
        </p:nvSpPr>
        <p:spPr>
          <a:xfrm>
            <a:off x="989450" y="1106859"/>
            <a:ext cx="6131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Aperturę można „bezkarnie” zakończyć w miejscu zaniku prądu </a:t>
            </a:r>
            <a:endParaRPr lang="en-GB" dirty="0"/>
          </a:p>
        </p:txBody>
      </p: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5450"/>
            <a:ext cx="462915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4300538"/>
            <a:ext cx="5591175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108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815" y="1462835"/>
            <a:ext cx="5760640" cy="479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612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3009432169"/>
              </p:ext>
            </p:extLst>
          </p:nvPr>
        </p:nvGraphicFramePr>
        <p:xfrm>
          <a:off x="1720255" y="1857400"/>
          <a:ext cx="6034275" cy="3579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1235316" y="1799963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dB</a:t>
            </a:r>
            <a:endParaRPr lang="en-GB" dirty="0"/>
          </a:p>
        </p:txBody>
      </p:sp>
      <p:sp>
        <p:nvSpPr>
          <p:cNvPr id="6" name="pole tekstowe 5"/>
          <p:cNvSpPr txBox="1"/>
          <p:nvPr/>
        </p:nvSpPr>
        <p:spPr>
          <a:xfrm>
            <a:off x="7403895" y="5457800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Hz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358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3686647"/>
              </p:ext>
            </p:extLst>
          </p:nvPr>
        </p:nvGraphicFramePr>
        <p:xfrm>
          <a:off x="1104900" y="1571625"/>
          <a:ext cx="169545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6" r:id="rId4" imgW="698500" imgH="228600" progId="Equation.DSMT4">
                  <p:embed/>
                </p:oleObj>
              </mc:Choice>
              <mc:Fallback>
                <p:oleObj r:id="rId4" imgW="6985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571625"/>
                        <a:ext cx="1695450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355650"/>
              </p:ext>
            </p:extLst>
          </p:nvPr>
        </p:nvGraphicFramePr>
        <p:xfrm>
          <a:off x="3086100" y="1419225"/>
          <a:ext cx="2447925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7" r:id="rId6" imgW="1459866" imgH="533169" progId="Equation.DSMT4">
                  <p:embed/>
                </p:oleObj>
              </mc:Choice>
              <mc:Fallback>
                <p:oleObj r:id="rId6" imgW="1459866" imgH="53316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100" y="1419225"/>
                        <a:ext cx="2447925" cy="895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8366278"/>
              </p:ext>
            </p:extLst>
          </p:nvPr>
        </p:nvGraphicFramePr>
        <p:xfrm>
          <a:off x="4457700" y="3676650"/>
          <a:ext cx="1468438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8" r:id="rId8" imgW="748975" imgH="253890" progId="Equation.DSMT4">
                  <p:embed/>
                </p:oleObj>
              </mc:Choice>
              <mc:Fallback>
                <p:oleObj r:id="rId8" imgW="748975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7700" y="3676650"/>
                        <a:ext cx="1468438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5347076"/>
              </p:ext>
            </p:extLst>
          </p:nvPr>
        </p:nvGraphicFramePr>
        <p:xfrm>
          <a:off x="6134100" y="3646488"/>
          <a:ext cx="1862138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9" r:id="rId10" imgW="952087" imgH="253890" progId="Equation.DSMT4">
                  <p:embed/>
                </p:oleObj>
              </mc:Choice>
              <mc:Fallback>
                <p:oleObj r:id="rId10" imgW="952087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4100" y="3646488"/>
                        <a:ext cx="1862138" cy="503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2801836"/>
              </p:ext>
            </p:extLst>
          </p:nvPr>
        </p:nvGraphicFramePr>
        <p:xfrm>
          <a:off x="4457700" y="4408488"/>
          <a:ext cx="1862138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0" r:id="rId12" imgW="952087" imgH="253890" progId="Equation.DSMT4">
                  <p:embed/>
                </p:oleObj>
              </mc:Choice>
              <mc:Fallback>
                <p:oleObj r:id="rId12" imgW="952087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7700" y="4408488"/>
                        <a:ext cx="1862138" cy="503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2708317"/>
              </p:ext>
            </p:extLst>
          </p:nvPr>
        </p:nvGraphicFramePr>
        <p:xfrm>
          <a:off x="6426200" y="4408488"/>
          <a:ext cx="2090738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1" name="Equation" r:id="rId14" imgW="1066680" imgH="253800" progId="Equation.DSMT4">
                  <p:embed/>
                </p:oleObj>
              </mc:Choice>
              <mc:Fallback>
                <p:oleObj name="Equation" r:id="rId14" imgW="10666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6200" y="4408488"/>
                        <a:ext cx="2090738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174778"/>
              </p:ext>
            </p:extLst>
          </p:nvPr>
        </p:nvGraphicFramePr>
        <p:xfrm>
          <a:off x="4686300" y="5170488"/>
          <a:ext cx="7445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2" r:id="rId16" imgW="380835" imgH="431613" progId="Equation.DSMT4">
                  <p:embed/>
                </p:oleObj>
              </mc:Choice>
              <mc:Fallback>
                <p:oleObj r:id="rId16" imgW="380835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6300" y="5170488"/>
                        <a:ext cx="744538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5425940"/>
              </p:ext>
            </p:extLst>
          </p:nvPr>
        </p:nvGraphicFramePr>
        <p:xfrm>
          <a:off x="5905500" y="5170488"/>
          <a:ext cx="7445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3" r:id="rId18" imgW="380835" imgH="431613" progId="Equation.DSMT4">
                  <p:embed/>
                </p:oleObj>
              </mc:Choice>
              <mc:Fallback>
                <p:oleObj r:id="rId18" imgW="380835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0" y="5170488"/>
                        <a:ext cx="744538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2052216"/>
              </p:ext>
            </p:extLst>
          </p:nvPr>
        </p:nvGraphicFramePr>
        <p:xfrm>
          <a:off x="5829300" y="6237288"/>
          <a:ext cx="1536700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4" name="Equation" r:id="rId20" imgW="888840" imgH="253800" progId="Equation.DSMT4">
                  <p:embed/>
                </p:oleObj>
              </mc:Choice>
              <mc:Fallback>
                <p:oleObj name="Equation" r:id="rId20" imgW="8888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9300" y="6237288"/>
                        <a:ext cx="1536700" cy="439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3474724"/>
              </p:ext>
            </p:extLst>
          </p:nvPr>
        </p:nvGraphicFramePr>
        <p:xfrm>
          <a:off x="952500" y="3019425"/>
          <a:ext cx="3206750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5" name="CorelDRAW" r:id="rId22" imgW="2507760" imgH="2622240" progId="CorelDRAW.Graphic.12">
                  <p:embed/>
                </p:oleObj>
              </mc:Choice>
              <mc:Fallback>
                <p:oleObj name="CorelDRAW" r:id="rId22" imgW="2507760" imgH="2622240" progId="CorelDRAW.Graphic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" y="3019425"/>
                        <a:ext cx="3206750" cy="335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23583"/>
              </p:ext>
            </p:extLst>
          </p:nvPr>
        </p:nvGraphicFramePr>
        <p:xfrm>
          <a:off x="7124700" y="5399088"/>
          <a:ext cx="129540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6" name="Equation" r:id="rId24" imgW="787320" imgH="253800" progId="Equation.DSMT4">
                  <p:embed/>
                </p:oleObj>
              </mc:Choice>
              <mc:Fallback>
                <p:oleObj name="Equation" r:id="rId24" imgW="7873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4700" y="5399088"/>
                        <a:ext cx="1295400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30"/>
          <p:cNvPicPr>
            <a:picLocks noChangeAspect="1" noChangeArrowheads="1"/>
          </p:cNvPicPr>
          <p:nvPr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1343025"/>
            <a:ext cx="2552700" cy="169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548716"/>
              </p:ext>
            </p:extLst>
          </p:nvPr>
        </p:nvGraphicFramePr>
        <p:xfrm>
          <a:off x="4533900" y="2562225"/>
          <a:ext cx="9144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7" name="Equation" r:id="rId27" imgW="545760" imgH="419040" progId="Equation.DSMT4">
                  <p:embed/>
                </p:oleObj>
              </mc:Choice>
              <mc:Fallback>
                <p:oleObj name="Equation" r:id="rId27" imgW="5457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3900" y="2562225"/>
                        <a:ext cx="914400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7734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08284" y="125715"/>
            <a:ext cx="2652254" cy="4983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29175" y="2876550"/>
            <a:ext cx="249555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310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95475"/>
            <a:ext cx="6132513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283066" y="1885688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dB</a:t>
            </a:r>
            <a:endParaRPr lang="en-GB" dirty="0"/>
          </a:p>
        </p:txBody>
      </p:sp>
      <p:sp>
        <p:nvSpPr>
          <p:cNvPr id="6" name="pole tekstowe 5"/>
          <p:cNvSpPr txBox="1"/>
          <p:nvPr/>
        </p:nvSpPr>
        <p:spPr>
          <a:xfrm>
            <a:off x="7251495" y="5067275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Hz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3419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321861" y="286871"/>
            <a:ext cx="639155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61950" y="1343025"/>
            <a:ext cx="1396536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WNIOSKI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620373" y="2196584"/>
            <a:ext cx="818262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dirty="0" smtClean="0"/>
              <a:t>Krzywe planarne są często konturami anten </a:t>
            </a:r>
            <a:r>
              <a:rPr lang="pl-PL" dirty="0" err="1" smtClean="0"/>
              <a:t>ultraszerokopasmowych</a:t>
            </a:r>
            <a:endParaRPr lang="pl-PL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dirty="0" smtClean="0"/>
              <a:t>Parametry krzywych mają odzwierciedlenie w parametrach fizycznych anten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dirty="0" smtClean="0"/>
              <a:t>Powyższy fakt znacznie upraszcza numeryczne procedury optymalizacyjne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dirty="0" smtClean="0"/>
              <a:t>Znalezienie nowej krzywej może być równoznaczne z wynalezieniem nowej anteny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97588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szukajacprzygody.pl/wp-content/uploads/2015/08/koscielisk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3"/>
          <a:stretch/>
        </p:blipFill>
        <p:spPr bwMode="auto">
          <a:xfrm>
            <a:off x="0" y="2989"/>
            <a:ext cx="9144001" cy="685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ymbol zastępczy zawartości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94966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931336" y="286871"/>
            <a:ext cx="6045566" cy="35394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sz="17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XLV Ogólnopolska Konferencja Zastosowań Matematyki</a:t>
            </a:r>
            <a:endParaRPr lang="en-GB" sz="17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124075" y="2282622"/>
            <a:ext cx="4895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Dziękuję za uwagę</a:t>
            </a:r>
            <a:endParaRPr lang="en-GB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" y="3792383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Mateusz Pasternak, Jerzy Pietrasiński</a:t>
            </a:r>
          </a:p>
          <a:p>
            <a:pPr algn="ctr"/>
            <a:r>
              <a:rPr lang="pl-PL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Wydział Elektroniki WAT</a:t>
            </a:r>
          </a:p>
          <a:p>
            <a:pPr algn="ctr"/>
            <a:r>
              <a:rPr lang="pl-PL" sz="20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mateusz.pasternak@wat.edu.pl</a:t>
            </a:r>
            <a:endParaRPr lang="en-GB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625" y="2989"/>
            <a:ext cx="1028699" cy="1048267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1" y="325145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Zastosowanie krzywych planarnych </a:t>
            </a:r>
            <a:r>
              <a:rPr lang="pl-PL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 </a:t>
            </a:r>
            <a:r>
              <a:rPr lang="pl-PL" sz="20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konstrukcji anten ultraszerokopasmowych</a:t>
            </a:r>
            <a:endParaRPr lang="en-GB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6004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prism isContent="1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519</Words>
  <Application>Microsoft Office PowerPoint</Application>
  <PresentationFormat>Pokaz na ekranie (4:3)</PresentationFormat>
  <Paragraphs>171</Paragraphs>
  <Slides>21</Slides>
  <Notes>0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4</vt:i4>
      </vt:variant>
      <vt:variant>
        <vt:lpstr>Tytuły slajdów</vt:lpstr>
      </vt:variant>
      <vt:variant>
        <vt:i4>21</vt:i4>
      </vt:variant>
    </vt:vector>
  </HeadingPairs>
  <TitlesOfParts>
    <vt:vector size="26" baseType="lpstr">
      <vt:lpstr>Motyw pakietu Office</vt:lpstr>
      <vt:lpstr>Mathcad</vt:lpstr>
      <vt:lpstr>Equation</vt:lpstr>
      <vt:lpstr>CorelDRAW</vt:lpstr>
      <vt:lpstr>MathType 5.0 Equation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Mateusz Pasternak</dc:creator>
  <cp:lastModifiedBy>Mateusz Pasternak</cp:lastModifiedBy>
  <cp:revision>26</cp:revision>
  <dcterms:created xsi:type="dcterms:W3CDTF">2016-08-02T05:59:59Z</dcterms:created>
  <dcterms:modified xsi:type="dcterms:W3CDTF">2016-09-10T10:38:54Z</dcterms:modified>
</cp:coreProperties>
</file>